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772">
          <p15:clr>
            <a:srgbClr val="A4A3A4"/>
          </p15:clr>
        </p15:guide>
        <p15:guide id="2" orient="horz" pos="2160">
          <p15:clr>
            <a:srgbClr val="A4A3A4"/>
          </p15:clr>
        </p15:guide>
      </p15:sldGuideLst>
    </p:ext>
    <p:ext uri="GoogleSlidesCustomDataVersion2">
      <go:slidesCustomData xmlns:go="http://customooxmlschemas.google.com/" r:id="rId45" roundtripDataSignature="AMtx7mg92gkKZ2+8bPiEId11iJs4alA7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772"/>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Lato"/>
                <a:ea typeface="Lato"/>
                <a:cs typeface="Lato"/>
                <a:sym typeface="Lato"/>
              </a:rPr>
              <a:t>we try to collect data from both resources and match them.  </a:t>
            </a:r>
            <a:r>
              <a:rPr lang="en-US" sz="1800">
                <a:latin typeface="SimSun"/>
                <a:ea typeface="SimSun"/>
                <a:cs typeface="SimSun"/>
                <a:sym typeface="SimSun"/>
              </a:rPr>
              <a:t>There is also a difficulty with matching the data from orbis to data from edgar. We want a unique and distinct company identifier to match the data from two source. Fortunately, we find the CIK number in both database. The CIK number also helps us in identifying the buttons for scrapping, as each company’s button have the CIK number under certain class that made us easy to identify button for each company. </a:t>
            </a:r>
            <a:endParaRPr sz="1800">
              <a:latin typeface="Times New Roman"/>
              <a:ea typeface="Times New Roman"/>
              <a:cs typeface="Times New Roman"/>
              <a:sym typeface="Times New Roman"/>
            </a:endParaRPr>
          </a:p>
          <a:p>
            <a:pPr indent="0" lvl="0" marL="0" marR="0" rtl="0" algn="l">
              <a:spcBef>
                <a:spcPts val="0"/>
              </a:spcBef>
              <a:spcAft>
                <a:spcPts val="0"/>
              </a:spcAft>
              <a:buNone/>
            </a:pPr>
            <a:r>
              <a:rPr lang="en-US" sz="1800">
                <a:latin typeface="SimSun"/>
                <a:ea typeface="SimSun"/>
                <a:cs typeface="SimSun"/>
                <a:sym typeface="SimSun"/>
              </a:rPr>
              <a:t>After matching two dataset, we get 1249 companies data. We then remove the na values in the financial metrics data and process esg string data by </a:t>
            </a:r>
            <a:r>
              <a:rPr lang="en-US" sz="1800">
                <a:latin typeface="Arial"/>
                <a:ea typeface="Arial"/>
                <a:cs typeface="Arial"/>
                <a:sym typeface="Arial"/>
              </a:rPr>
              <a:t>by removing punctuation, special characters, and stopwords.</a:t>
            </a:r>
            <a:r>
              <a:rPr lang="en-US" sz="1800">
                <a:latin typeface="SimSun"/>
                <a:ea typeface="SimSun"/>
                <a:cs typeface="SimSun"/>
                <a:sym typeface="SimSun"/>
              </a:rPr>
              <a:t> and get 1153 companies data of financial metrics and esg content.</a:t>
            </a:r>
            <a:r>
              <a:rPr lang="en-US" sz="1800">
                <a:latin typeface="Times New Roman"/>
                <a:ea typeface="Times New Roman"/>
                <a:cs typeface="Times New Roman"/>
                <a:sym typeface="Times New Roman"/>
              </a:rPr>
              <a:t> </a:t>
            </a:r>
            <a:endParaRPr/>
          </a:p>
          <a:p>
            <a:pPr indent="0" lvl="0" marL="0" rtl="0" algn="l">
              <a:spcBef>
                <a:spcPts val="0"/>
              </a:spcBef>
              <a:spcAft>
                <a:spcPts val="0"/>
              </a:spcAft>
              <a:buNone/>
            </a:pPr>
            <a:r>
              <a:t/>
            </a:r>
            <a:endParaRPr/>
          </a:p>
        </p:txBody>
      </p:sp>
      <p:sp>
        <p:nvSpPr>
          <p:cNvPr id="272" name="Google Shape;27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gaining esg sentiment score, we try to find the relationship between financial metrics and esg sentiment score, in order to find if the company are inclined to conceal the bad financial performance using positive esg content. If company are try to conceal, the coef of beta are expected to be negative. Here is our regression model. </a:t>
            </a:r>
            <a:endParaRPr/>
          </a:p>
        </p:txBody>
      </p:sp>
      <p:sp>
        <p:nvSpPr>
          <p:cNvPr id="501" name="Google Shape;50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Mean of the esg sentiment of all sample companies is positive, implying that most companies are trying to report positive ESG content, which is within our expectations. But the variation of sentiment is very large for reports.</a:t>
            </a:r>
            <a:endParaRPr/>
          </a:p>
        </p:txBody>
      </p:sp>
      <p:sp>
        <p:nvSpPr>
          <p:cNvPr id="515" name="Google Shape;51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also made wordcloud to illustrate the word frequency of esg content</a:t>
            </a:r>
            <a:endParaRPr/>
          </a:p>
        </p:txBody>
      </p:sp>
      <p:sp>
        <p:nvSpPr>
          <p:cNvPr id="525" name="Google Shape;52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evident that compnies with ROE that ranked last 50% may have more emphsis on foward looking, as we can see from the size of forward looking is larger</a:t>
            </a:r>
            <a:endParaRPr/>
          </a:p>
        </p:txBody>
      </p:sp>
      <p:sp>
        <p:nvSpPr>
          <p:cNvPr id="533" name="Google Shape;53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前期简单看：如果看相关系数，结果不太好，所以需要控制其他变量回归。Heatmap:Roe和esg sentiment微弱正相关</a:t>
            </a:r>
            <a:endParaRPr/>
          </a:p>
          <a:p>
            <a:pPr indent="0" lvl="0" marL="0" marR="0" rtl="0" algn="l">
              <a:lnSpc>
                <a:spcPct val="100000"/>
              </a:lnSpc>
              <a:spcBef>
                <a:spcPts val="0"/>
              </a:spcBef>
              <a:spcAft>
                <a:spcPts val="0"/>
              </a:spcAft>
              <a:buClr>
                <a:schemeClr val="dk1"/>
              </a:buClr>
              <a:buSzPts val="1200"/>
              <a:buFont typeface="Calibri"/>
              <a:buNone/>
            </a:pPr>
            <a:r>
              <a:rPr lang="en-US"/>
              <a:t> If we only look roughly look at the correlation coefficient between independent variables, the result seems not that good,  there is no evident pattern of positive nor negtive relationship in this scatter plot. When we look at the heatmap, we can get a roughly positive relationship between ROE and Total ESG sentiment. But we still cannot conclude the relationship between esg score and financial metrics. Thus we need to run the regression</a:t>
            </a:r>
            <a:endParaRPr/>
          </a:p>
          <a:p>
            <a:pPr indent="0" lvl="0" marL="0" rtl="0" algn="l">
              <a:spcBef>
                <a:spcPts val="0"/>
              </a:spcBef>
              <a:spcAft>
                <a:spcPts val="0"/>
              </a:spcAft>
              <a:buNone/>
            </a:pPr>
            <a:r>
              <a:t/>
            </a:r>
            <a:endParaRPr/>
          </a:p>
        </p:txBody>
      </p:sp>
      <p:sp>
        <p:nvSpPr>
          <p:cNvPr id="540" name="Google Shape;54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regression of total ESG score on return on equity shows a positive relationship, and the positive coefficient is statically significant. Thus we can conclude that the company are generally not inclined to conceal the bad financial performance using positive ESG content. If the overall financial performance is good, companies tend to report financial performance in a more positive tone.</a:t>
            </a:r>
            <a:endParaRPr/>
          </a:p>
        </p:txBody>
      </p:sp>
      <p:sp>
        <p:nvSpPr>
          <p:cNvPr id="550" name="Google Shape;55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we separately run reg on Environment, S and G score, to show if company have incentive to manipulating words in separate category to conceal the bad performance. Overall, if the overall financial performance is good, companies tend to report financial performance in a more positive tone.</a:t>
            </a:r>
            <a:endParaRPr/>
          </a:p>
        </p:txBody>
      </p:sp>
      <p:sp>
        <p:nvSpPr>
          <p:cNvPr id="563" name="Google Shape;56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还有outlier，回归还有问题，后面会进一步处理 We can see from the regression plot and residual analysis plot that there is still some outliers in our graphs, which may require us to further process our data.</a:t>
            </a:r>
            <a:endParaRPr/>
          </a:p>
          <a:p>
            <a:pPr indent="0" lvl="0" marL="0" rtl="0" algn="l">
              <a:spcBef>
                <a:spcPts val="0"/>
              </a:spcBef>
              <a:spcAft>
                <a:spcPts val="0"/>
              </a:spcAft>
              <a:buNone/>
            </a:pPr>
            <a:r>
              <a:t/>
            </a:r>
            <a:endParaRPr/>
          </a:p>
        </p:txBody>
      </p:sp>
      <p:sp>
        <p:nvSpPr>
          <p:cNvPr id="615" name="Google Shape;61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残差分析结果：OLS estimator assumption没有break，OLS estimator可信 The residual analysis shows that the normality assumption of estimator did not break.</a:t>
            </a:r>
            <a:endParaRPr/>
          </a:p>
          <a:p>
            <a:pPr indent="0" lvl="0" marL="0" rtl="0" algn="l">
              <a:spcBef>
                <a:spcPts val="0"/>
              </a:spcBef>
              <a:spcAft>
                <a:spcPts val="0"/>
              </a:spcAft>
              <a:buNone/>
            </a:pPr>
            <a:r>
              <a:t/>
            </a:r>
            <a:endParaRPr/>
          </a:p>
        </p:txBody>
      </p:sp>
      <p:sp>
        <p:nvSpPr>
          <p:cNvPr id="624" name="Google Shape;62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Q1: considering  - easy manipulate  ESG content / </a:t>
            </a:r>
            <a:r>
              <a:rPr lang="en-US" sz="1800">
                <a:latin typeface="Arial"/>
                <a:ea typeface="Arial"/>
                <a:cs typeface="Arial"/>
                <a:sym typeface="Arial"/>
              </a:rPr>
              <a:t>whether positive disclosures serve as genuine indicators of corporate health or act as a tool for the company to conceal its underlying issues to fool investor</a:t>
            </a:r>
            <a:endParaRPr/>
          </a:p>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Secondly, we delve into the sentiments expressed within each ESG component to discern their individual impact on fi- nancial performance, thereby uncovering the differential influence of environmental, social, and governance factors. Lastly, we propose investor confidence as the mediating link that channels the effects of ESG sentiments to financial performance, offering a deeper under- standing of how perceptions shaped by ESG reporting translate into economic outcomes.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1" name="Google Shape;14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Three entities: corporate/investor/regulator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Provide insights for these three entities and is conducive to a healthy financial system </a:t>
            </a:r>
            <a:endParaRPr/>
          </a:p>
        </p:txBody>
      </p:sp>
      <p:sp>
        <p:nvSpPr>
          <p:cNvPr id="159" name="Google Shape;1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1200"/>
              <a:buFont typeface="Microsoft Yahei"/>
              <a:buNone/>
            </a:pPr>
            <a:r>
              <a:rPr lang="en-US" sz="1200">
                <a:solidFill>
                  <a:srgbClr val="445469"/>
                </a:solidFill>
                <a:latin typeface="Microsoft Yahei"/>
                <a:ea typeface="Microsoft Yahei"/>
                <a:cs typeface="Microsoft Yahei"/>
                <a:sym typeface="Microsoft Yahei"/>
              </a:rPr>
              <a:t>The main difficulties is related to data scrapping. Although the financial report in Edgar websites is in html format, which is scrapable, to access the financial report we need to click on certain buttons. For each report, firstly we need to click on preview button, then in the popped up preview page we need wait it to load and click open button. Also, we need to click close button for preview and click on next page if we have already scrapped all the report in current page, and stop if there is no next page available. </a:t>
            </a:r>
            <a:r>
              <a:rPr lang="en-US" sz="1800">
                <a:latin typeface="SimSun"/>
                <a:ea typeface="SimSun"/>
                <a:cs typeface="SimSun"/>
                <a:sym typeface="SimSun"/>
              </a:rPr>
              <a:t>Thus we need to scrap dynamically. That is why we use selenium to scrape. Our formal step is firstly scrap all the urls of preview button for each report, then we click on each preview button, get the url link for each open file button, and close the preview window. Here is a short video of scrapping using selenium.</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445469"/>
              </a:solidFill>
              <a:latin typeface="Microsoft Yahei"/>
              <a:ea typeface="Microsoft Yahei"/>
              <a:cs typeface="Microsoft Yahei"/>
              <a:sym typeface="Microsoft Yahei"/>
            </a:endParaRPr>
          </a:p>
          <a:p>
            <a:pPr indent="0" lvl="0" marL="0" rtl="0" algn="l">
              <a:spcBef>
                <a:spcPts val="0"/>
              </a:spcBef>
              <a:spcAft>
                <a:spcPts val="0"/>
              </a:spcAft>
              <a:buNone/>
            </a:pPr>
            <a:r>
              <a:t/>
            </a:r>
            <a:endParaRPr/>
          </a:p>
        </p:txBody>
      </p:sp>
      <p:sp>
        <p:nvSpPr>
          <p:cNvPr id="217" name="Google Shape;21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SimSun"/>
              <a:buNone/>
            </a:pPr>
            <a:r>
              <a:rPr lang="en-US" sz="1800">
                <a:latin typeface="SimSun"/>
                <a:ea typeface="SimSun"/>
                <a:cs typeface="SimSun"/>
                <a:sym typeface="SimSun"/>
              </a:rPr>
              <a:t>Finally, we get a list of urls for each companies’financial report. We use request and beatiful soup package access and soup each page content for each url, and check if there is any words related to esg in each sentence of financial report. (We have build a esg word dictionary that helps us to screen the words ).If it is, we store this sentence to our esg content dictionary for each company.</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56" name="Google Shape;25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3" name="Shape 73"/>
        <p:cNvGrpSpPr/>
        <p:nvPr/>
      </p:nvGrpSpPr>
      <p:grpSpPr>
        <a:xfrm>
          <a:off x="0" y="0"/>
          <a:ext cx="0" cy="0"/>
          <a:chOff x="0" y="0"/>
          <a:chExt cx="0" cy="0"/>
        </a:xfrm>
      </p:grpSpPr>
      <p:sp>
        <p:nvSpPr>
          <p:cNvPr id="74" name="Google Shape;7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9" name="Shape 79"/>
        <p:cNvGrpSpPr/>
        <p:nvPr/>
      </p:nvGrpSpPr>
      <p:grpSpPr>
        <a:xfrm>
          <a:off x="0" y="0"/>
          <a:ext cx="0" cy="0"/>
          <a:chOff x="0" y="0"/>
          <a:chExt cx="0" cy="0"/>
        </a:xfrm>
      </p:grpSpPr>
      <p:sp>
        <p:nvSpPr>
          <p:cNvPr id="80" name="Google Shape;80;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 name="Shape 21"/>
        <p:cNvGrpSpPr/>
        <p:nvPr/>
      </p:nvGrpSpPr>
      <p:grpSpPr>
        <a:xfrm>
          <a:off x="0" y="0"/>
          <a:ext cx="0" cy="0"/>
          <a:chOff x="0" y="0"/>
          <a:chExt cx="0" cy="0"/>
        </a:xfrm>
      </p:grpSpPr>
      <p:sp>
        <p:nvSpPr>
          <p:cNvPr id="22" name="Google Shape;2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42"/>
          <p:cNvSpPr/>
          <p:nvPr/>
        </p:nvSpPr>
        <p:spPr>
          <a:xfrm>
            <a:off x="8504842" y="5288125"/>
            <a:ext cx="77513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PPT模板下载：www.1ppt.com/moban/          行业PPT模板：www.1ppt.com/hangye/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节日PPT模板：www.1ppt.com/jieri/          PPT素材：www.1ppt.com/sucai/</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PPT背景图片：www.1ppt.com/beijing/        PPT图表：www.1ppt.com/tubiao/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精美PPT下载：www.1ppt.com/xiazai/         PPT教程： www.1ppt.com/powerpoint/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PPT课件：www.1ppt.com/kejian/             字体下载：www.1ppt.com/ziti/</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工作总结PPT：www.1ppt.com/xiazai/zongjie/ 工作计划：www.1ppt.com/xiazai/jihua/</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商务PPT模板：www.1ppt.com/moban/shangwu/  个人简历PPT：www.1ppt.com/xiazai/jianli/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毕业答辩PPT：www.1ppt.com/xiazai/dabian/  工作汇报PPT：www.1ppt.com/xiazai/huibao/    </a:t>
            </a:r>
            <a:endParaRPr/>
          </a:p>
          <a:p>
            <a:pPr indent="0" lvl="0" marL="0" marR="0" rtl="0" algn="l">
              <a:lnSpc>
                <a:spcPct val="100000"/>
              </a:lnSpc>
              <a:spcBef>
                <a:spcPts val="0"/>
              </a:spcBef>
              <a:spcAft>
                <a:spcPts val="0"/>
              </a:spcAft>
              <a:buClr>
                <a:srgbClr val="FFFFFF"/>
              </a:buClr>
              <a:buSzPts val="100"/>
              <a:buFont typeface="Calibri"/>
              <a:buNone/>
            </a:pPr>
            <a:r>
              <a:rPr b="0" i="0" lang="en-US" sz="100" u="none" cap="none" strike="noStrike">
                <a:solidFill>
                  <a:srgbClr val="FFFFFF"/>
                </a:solidFill>
                <a:latin typeface="Calibri"/>
                <a:ea typeface="Calibri"/>
                <a:cs typeface="Calibri"/>
                <a:sym typeface="Calibri"/>
              </a:rPr>
              <a:t> </a:t>
            </a:r>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4" name="Shape 54"/>
        <p:cNvGrpSpPr/>
        <p:nvPr/>
      </p:nvGrpSpPr>
      <p:grpSpPr>
        <a:xfrm>
          <a:off x="0" y="0"/>
          <a:ext cx="0" cy="0"/>
          <a:chOff x="0" y="0"/>
          <a:chExt cx="0" cy="0"/>
        </a:xfrm>
      </p:grpSpPr>
      <p:sp>
        <p:nvSpPr>
          <p:cNvPr id="55" name="Google Shape;5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9" name="Shape 59"/>
        <p:cNvGrpSpPr/>
        <p:nvPr/>
      </p:nvGrpSpPr>
      <p:grpSpPr>
        <a:xfrm>
          <a:off x="0" y="0"/>
          <a:ext cx="0" cy="0"/>
          <a:chOff x="0" y="0"/>
          <a:chExt cx="0" cy="0"/>
        </a:xfrm>
      </p:grpSpPr>
      <p:sp>
        <p:nvSpPr>
          <p:cNvPr id="60" name="Google Shape;60;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6" name="Shape 66"/>
        <p:cNvGrpSpPr/>
        <p:nvPr/>
      </p:nvGrpSpPr>
      <p:grpSpPr>
        <a:xfrm>
          <a:off x="0" y="0"/>
          <a:ext cx="0" cy="0"/>
          <a:chOff x="0" y="0"/>
          <a:chExt cx="0" cy="0"/>
        </a:xfrm>
      </p:grpSpPr>
      <p:sp>
        <p:nvSpPr>
          <p:cNvPr id="67" name="Google Shape;67;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5"/>
          <p:cNvSpPr/>
          <p:nvPr>
            <p:ph idx="2" type="pic"/>
          </p:nvPr>
        </p:nvSpPr>
        <p:spPr>
          <a:xfrm>
            <a:off x="5183188" y="987425"/>
            <a:ext cx="6172200" cy="4873625"/>
          </a:xfrm>
          <a:prstGeom prst="rect">
            <a:avLst/>
          </a:prstGeom>
          <a:noFill/>
          <a:ln>
            <a:noFill/>
          </a:ln>
        </p:spPr>
      </p:sp>
      <p:sp>
        <p:nvSpPr>
          <p:cNvPr id="69" name="Google Shape;69;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3000">
        <p14:prism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3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nvSpPr>
        <p:spPr>
          <a:xfrm>
            <a:off x="3322204" y="3774143"/>
            <a:ext cx="53316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i="0" lang="en-US" sz="2400" u="none" cap="none" strike="noStrike">
                <a:solidFill>
                  <a:srgbClr val="7F7F7F"/>
                </a:solidFill>
                <a:latin typeface="Microsoft Yahei"/>
                <a:ea typeface="Microsoft Yahei"/>
                <a:cs typeface="Microsoft Yahei"/>
                <a:sym typeface="Microsoft Yahei"/>
              </a:rPr>
              <a:t>Group: Codeconomics</a:t>
            </a:r>
            <a:endParaRPr b="1" i="0" sz="2400" u="none" cap="none" strike="noStrike">
              <a:solidFill>
                <a:srgbClr val="7F7F7F"/>
              </a:solidFill>
              <a:latin typeface="Microsoft Yahei"/>
              <a:ea typeface="Microsoft Yahei"/>
              <a:cs typeface="Microsoft Yahei"/>
              <a:sym typeface="Microsoft Yahei"/>
            </a:endParaRPr>
          </a:p>
        </p:txBody>
      </p:sp>
      <p:grpSp>
        <p:nvGrpSpPr>
          <p:cNvPr id="91" name="Google Shape;91;p1"/>
          <p:cNvGrpSpPr/>
          <p:nvPr/>
        </p:nvGrpSpPr>
        <p:grpSpPr>
          <a:xfrm>
            <a:off x="4205287" y="4194326"/>
            <a:ext cx="3708400" cy="1659924"/>
            <a:chOff x="4177578" y="2320246"/>
            <a:chExt cx="3708400" cy="1657701"/>
          </a:xfrm>
        </p:grpSpPr>
        <p:sp>
          <p:nvSpPr>
            <p:cNvPr id="92" name="Google Shape;92;p1"/>
            <p:cNvSpPr txBox="1"/>
            <p:nvPr/>
          </p:nvSpPr>
          <p:spPr>
            <a:xfrm>
              <a:off x="4177578" y="2656280"/>
              <a:ext cx="3708400" cy="13216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1600"/>
                <a:buFont typeface="Arial"/>
                <a:buNone/>
              </a:pPr>
              <a:r>
                <a:rPr b="1" i="0" lang="en-US" sz="1600" u="none" cap="none" strike="noStrike">
                  <a:solidFill>
                    <a:srgbClr val="7F7F7F"/>
                  </a:solidFill>
                  <a:latin typeface="Microsoft Yahei"/>
                  <a:ea typeface="Microsoft Yahei"/>
                  <a:cs typeface="Microsoft Yahei"/>
                  <a:sym typeface="Microsoft Yahei"/>
                </a:rPr>
                <a:t>Yuanhan Cui</a:t>
              </a:r>
              <a:endParaRPr/>
            </a:p>
            <a:p>
              <a:pPr indent="0" lvl="0" marL="0" marR="0" rtl="0" algn="ctr">
                <a:lnSpc>
                  <a:spcPct val="100000"/>
                </a:lnSpc>
                <a:spcBef>
                  <a:spcPts val="0"/>
                </a:spcBef>
                <a:spcAft>
                  <a:spcPts val="0"/>
                </a:spcAft>
                <a:buClr>
                  <a:srgbClr val="7F7F7F"/>
                </a:buClr>
                <a:buSzPts val="1600"/>
                <a:buFont typeface="Arial"/>
                <a:buNone/>
              </a:pPr>
              <a:r>
                <a:rPr b="1" i="0" lang="en-US" sz="1600" u="none" cap="none" strike="noStrike">
                  <a:solidFill>
                    <a:srgbClr val="7F7F7F"/>
                  </a:solidFill>
                  <a:latin typeface="Microsoft Yahei"/>
                  <a:ea typeface="Microsoft Yahei"/>
                  <a:cs typeface="Microsoft Yahei"/>
                  <a:sym typeface="Microsoft Yahei"/>
                </a:rPr>
                <a:t>Yu Hui </a:t>
              </a:r>
              <a:br>
                <a:rPr b="1" i="0" lang="en-US" sz="1600" u="none" cap="none" strike="noStrike">
                  <a:solidFill>
                    <a:srgbClr val="7F7F7F"/>
                  </a:solidFill>
                  <a:latin typeface="Microsoft Yahei"/>
                  <a:ea typeface="Microsoft Yahei"/>
                  <a:cs typeface="Microsoft Yahei"/>
                  <a:sym typeface="Microsoft Yahei"/>
                </a:rPr>
              </a:br>
              <a:r>
                <a:rPr b="1" i="0" lang="en-US" sz="1600" u="none" cap="none" strike="noStrike">
                  <a:solidFill>
                    <a:srgbClr val="7F7F7F"/>
                  </a:solidFill>
                  <a:latin typeface="Microsoft Yahei"/>
                  <a:ea typeface="Microsoft Yahei"/>
                  <a:cs typeface="Microsoft Yahei"/>
                  <a:sym typeface="Microsoft Yahei"/>
                </a:rPr>
                <a:t>Zhicheng You </a:t>
              </a:r>
              <a:br>
                <a:rPr b="1" i="0" lang="en-US" sz="1600" u="none" cap="none" strike="noStrike">
                  <a:solidFill>
                    <a:srgbClr val="7F7F7F"/>
                  </a:solidFill>
                  <a:latin typeface="Microsoft Yahei"/>
                  <a:ea typeface="Microsoft Yahei"/>
                  <a:cs typeface="Microsoft Yahei"/>
                  <a:sym typeface="Microsoft Yahei"/>
                </a:rPr>
              </a:br>
              <a:r>
                <a:rPr b="1" i="0" lang="en-US" sz="1600" u="none" cap="none" strike="noStrike">
                  <a:solidFill>
                    <a:srgbClr val="7F7F7F"/>
                  </a:solidFill>
                  <a:latin typeface="Microsoft Yahei"/>
                  <a:ea typeface="Microsoft Yahei"/>
                  <a:cs typeface="Microsoft Yahei"/>
                  <a:sym typeface="Microsoft Yahei"/>
                </a:rPr>
                <a:t>Jiale Zhou</a:t>
              </a:r>
              <a:endParaRPr/>
            </a:p>
            <a:p>
              <a:pPr indent="0" lvl="0" marL="0" marR="0" rtl="0" algn="ctr">
                <a:lnSpc>
                  <a:spcPct val="100000"/>
                </a:lnSpc>
                <a:spcBef>
                  <a:spcPts val="0"/>
                </a:spcBef>
                <a:spcAft>
                  <a:spcPts val="0"/>
                </a:spcAft>
                <a:buClr>
                  <a:schemeClr val="dk1"/>
                </a:buClr>
                <a:buSzPts val="1600"/>
                <a:buFont typeface="Arial"/>
                <a:buNone/>
              </a:pPr>
              <a:r>
                <a:t/>
              </a:r>
              <a:endParaRPr b="1" i="0" sz="1600" u="none" cap="none" strike="noStrike">
                <a:solidFill>
                  <a:srgbClr val="7F7F7F"/>
                </a:solidFill>
                <a:latin typeface="Microsoft Yahei"/>
                <a:ea typeface="Microsoft Yahei"/>
                <a:cs typeface="Microsoft Yahei"/>
                <a:sym typeface="Microsoft Yahei"/>
              </a:endParaRPr>
            </a:p>
          </p:txBody>
        </p:sp>
        <p:cxnSp>
          <p:nvCxnSpPr>
            <p:cNvPr id="93" name="Google Shape;93;p1"/>
            <p:cNvCxnSpPr/>
            <p:nvPr/>
          </p:nvCxnSpPr>
          <p:spPr>
            <a:xfrm>
              <a:off x="4379191" y="2320246"/>
              <a:ext cx="3305175" cy="0"/>
            </a:xfrm>
            <a:prstGeom prst="straightConnector1">
              <a:avLst/>
            </a:prstGeom>
            <a:noFill/>
            <a:ln cap="rnd" cmpd="sng" w="12700">
              <a:solidFill>
                <a:schemeClr val="lt1"/>
              </a:solidFill>
              <a:prstDash val="dash"/>
              <a:miter lim="800000"/>
              <a:headEnd len="sm" w="sm" type="none"/>
              <a:tailEnd len="sm" w="sm" type="none"/>
            </a:ln>
          </p:spPr>
        </p:cxnSp>
      </p:grpSp>
      <p:sp>
        <p:nvSpPr>
          <p:cNvPr id="94" name="Google Shape;94;p1"/>
          <p:cNvSpPr txBox="1"/>
          <p:nvPr/>
        </p:nvSpPr>
        <p:spPr>
          <a:xfrm>
            <a:off x="835256" y="2276742"/>
            <a:ext cx="10930270" cy="1538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rgbClr val="7F7F7F"/>
                </a:solidFill>
                <a:latin typeface="Microsoft Yahei"/>
                <a:ea typeface="Microsoft Yahei"/>
                <a:cs typeface="Microsoft Yahei"/>
                <a:sym typeface="Microsoft Yahei"/>
              </a:rPr>
              <a:t>Exploring ESG Sentiment and Financial Performance</a:t>
            </a:r>
            <a:endParaRPr/>
          </a:p>
          <a:p>
            <a:pPr indent="0" lvl="0" marL="0" marR="0" rtl="0" algn="ctr">
              <a:spcBef>
                <a:spcPts val="0"/>
              </a:spcBef>
              <a:spcAft>
                <a:spcPts val="0"/>
              </a:spcAft>
              <a:buNone/>
            </a:pPr>
            <a:r>
              <a:t/>
            </a:r>
            <a:endParaRPr b="1" i="0" sz="1400" u="none" cap="none" strike="noStrike">
              <a:solidFill>
                <a:srgbClr val="7F7F7F"/>
              </a:solidFill>
              <a:latin typeface="Microsoft Yahei"/>
              <a:ea typeface="Microsoft Yahei"/>
              <a:cs typeface="Microsoft Yahei"/>
              <a:sym typeface="Microsoft Yahei"/>
            </a:endParaRPr>
          </a:p>
        </p:txBody>
      </p:sp>
      <p:pic>
        <p:nvPicPr>
          <p:cNvPr id="95" name="Google Shape;95;p1"/>
          <p:cNvPicPr preferRelativeResize="0"/>
          <p:nvPr/>
        </p:nvPicPr>
        <p:blipFill rotWithShape="1">
          <a:blip r:embed="rId3">
            <a:alphaModFix/>
          </a:blip>
          <a:srcRect b="0" l="0" r="0" t="0"/>
          <a:stretch/>
        </p:blipFill>
        <p:spPr>
          <a:xfrm>
            <a:off x="6971939" y="3860756"/>
            <a:ext cx="5331691" cy="3091093"/>
          </a:xfrm>
          <a:prstGeom prst="rect">
            <a:avLst/>
          </a:prstGeom>
          <a:noFill/>
          <a:ln>
            <a:noFill/>
          </a:ln>
        </p:spPr>
      </p:pic>
      <p:pic>
        <p:nvPicPr>
          <p:cNvPr id="96" name="Google Shape;96;p1"/>
          <p:cNvPicPr preferRelativeResize="0"/>
          <p:nvPr/>
        </p:nvPicPr>
        <p:blipFill rotWithShape="1">
          <a:blip r:embed="rId4">
            <a:alphaModFix/>
          </a:blip>
          <a:srcRect b="0" l="0" r="0" t="0"/>
          <a:stretch/>
        </p:blipFill>
        <p:spPr>
          <a:xfrm>
            <a:off x="-850604" y="-474671"/>
            <a:ext cx="6542190" cy="2971325"/>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0"/>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275" name="Google Shape;275;p10"/>
          <p:cNvSpPr txBox="1"/>
          <p:nvPr/>
        </p:nvSpPr>
        <p:spPr>
          <a:xfrm>
            <a:off x="495188" y="333477"/>
            <a:ext cx="80984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Data cleaning and wrangling </a:t>
            </a:r>
            <a:endParaRPr b="1" i="0" sz="2800" u="none" cap="none" strike="noStrike">
              <a:solidFill>
                <a:srgbClr val="FFFFFF"/>
              </a:solidFill>
              <a:latin typeface="Microsoft Yahei"/>
              <a:ea typeface="Microsoft Yahei"/>
              <a:cs typeface="Microsoft Yahei"/>
              <a:sym typeface="Microsoft Yahei"/>
            </a:endParaRPr>
          </a:p>
        </p:txBody>
      </p:sp>
      <p:cxnSp>
        <p:nvCxnSpPr>
          <p:cNvPr id="276" name="Google Shape;276;p10"/>
          <p:cNvCxnSpPr/>
          <p:nvPr/>
        </p:nvCxnSpPr>
        <p:spPr>
          <a:xfrm rot="10800000">
            <a:off x="3365614" y="2814868"/>
            <a:ext cx="1049477" cy="0"/>
          </a:xfrm>
          <a:prstGeom prst="straightConnector1">
            <a:avLst/>
          </a:prstGeom>
          <a:noFill/>
          <a:ln cap="flat" cmpd="sng" w="12700">
            <a:solidFill>
              <a:srgbClr val="ADBACA"/>
            </a:solidFill>
            <a:prstDash val="dot"/>
            <a:round/>
            <a:headEnd len="med" w="med" type="oval"/>
            <a:tailEnd len="med" w="med" type="oval"/>
          </a:ln>
        </p:spPr>
      </p:cxnSp>
      <p:sp>
        <p:nvSpPr>
          <p:cNvPr id="277" name="Google Shape;277;p10"/>
          <p:cNvSpPr txBox="1"/>
          <p:nvPr/>
        </p:nvSpPr>
        <p:spPr>
          <a:xfrm>
            <a:off x="949907" y="2525114"/>
            <a:ext cx="2282350" cy="152657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445469"/>
              </a:buClr>
              <a:buSzPts val="2000"/>
              <a:buFont typeface="Arial"/>
              <a:buNone/>
            </a:pPr>
            <a:r>
              <a:rPr b="1" i="0" lang="en-US" sz="2000" u="none" cap="none" strike="noStrike">
                <a:solidFill>
                  <a:srgbClr val="445469"/>
                </a:solidFill>
                <a:latin typeface="Arial"/>
                <a:ea typeface="Arial"/>
                <a:cs typeface="Arial"/>
                <a:sym typeface="Arial"/>
              </a:rPr>
              <a:t>Remove rows that contains NA values in financial metrics data</a:t>
            </a:r>
            <a:endParaRPr/>
          </a:p>
          <a:p>
            <a:pPr indent="0" lvl="0" marL="0" marR="0" rtl="0" algn="r">
              <a:lnSpc>
                <a:spcPct val="100000"/>
              </a:lnSpc>
              <a:spcBef>
                <a:spcPts val="320"/>
              </a:spcBef>
              <a:spcAft>
                <a:spcPts val="0"/>
              </a:spcAft>
              <a:buClr>
                <a:srgbClr val="445469"/>
              </a:buClr>
              <a:buSzPts val="1600"/>
              <a:buFont typeface="Arial"/>
              <a:buNone/>
            </a:pPr>
            <a:r>
              <a:rPr b="1" i="0" lang="en-US" sz="1600" u="none" cap="none" strike="noStrike">
                <a:solidFill>
                  <a:srgbClr val="445469"/>
                </a:solidFill>
                <a:latin typeface="Arial"/>
                <a:ea typeface="Arial"/>
                <a:cs typeface="Arial"/>
                <a:sym typeface="Arial"/>
              </a:rPr>
              <a:t> </a:t>
            </a:r>
            <a:endParaRPr b="1" i="0" sz="1600" u="none" cap="none" strike="noStrike">
              <a:solidFill>
                <a:srgbClr val="445469"/>
              </a:solidFill>
              <a:latin typeface="Arial"/>
              <a:ea typeface="Arial"/>
              <a:cs typeface="Arial"/>
              <a:sym typeface="Arial"/>
            </a:endParaRPr>
          </a:p>
        </p:txBody>
      </p:sp>
      <p:sp>
        <p:nvSpPr>
          <p:cNvPr id="278" name="Google Shape;278;p10"/>
          <p:cNvSpPr txBox="1"/>
          <p:nvPr/>
        </p:nvSpPr>
        <p:spPr>
          <a:xfrm>
            <a:off x="1339224" y="4711033"/>
            <a:ext cx="2560210" cy="1538883"/>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445469"/>
              </a:buClr>
              <a:buSzPts val="2000"/>
              <a:buFont typeface="Arial"/>
              <a:buNone/>
            </a:pPr>
            <a:r>
              <a:rPr b="1" i="0" lang="en-US" sz="2000" u="none" cap="none" strike="noStrike">
                <a:solidFill>
                  <a:srgbClr val="445469"/>
                </a:solidFill>
                <a:latin typeface="Arial"/>
                <a:ea typeface="Arial"/>
                <a:cs typeface="Arial"/>
                <a:sym typeface="Arial"/>
              </a:rPr>
              <a:t>Process esg string data by by removing punctuation, special characters, and stopwords </a:t>
            </a:r>
            <a:endParaRPr/>
          </a:p>
        </p:txBody>
      </p:sp>
      <p:sp>
        <p:nvSpPr>
          <p:cNvPr id="279" name="Google Shape;279;p10"/>
          <p:cNvSpPr txBox="1"/>
          <p:nvPr/>
        </p:nvSpPr>
        <p:spPr>
          <a:xfrm>
            <a:off x="8727815" y="3079964"/>
            <a:ext cx="1952995" cy="12187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445469"/>
              </a:buClr>
              <a:buSzPts val="2000"/>
              <a:buFont typeface="Arial"/>
              <a:buNone/>
            </a:pPr>
            <a:r>
              <a:rPr b="1" i="0" lang="en-US" sz="2000" u="none" cap="none" strike="noStrike">
                <a:solidFill>
                  <a:srgbClr val="445469"/>
                </a:solidFill>
                <a:latin typeface="Arial"/>
                <a:ea typeface="Arial"/>
                <a:cs typeface="Arial"/>
                <a:sym typeface="Arial"/>
              </a:rPr>
              <a:t>Matching data: CIK number as identifier</a:t>
            </a:r>
            <a:endParaRPr b="1" i="0" sz="2000" u="none" cap="none" strike="noStrike">
              <a:solidFill>
                <a:srgbClr val="445469"/>
              </a:solidFill>
              <a:latin typeface="Arial"/>
              <a:ea typeface="Arial"/>
              <a:cs typeface="Arial"/>
              <a:sym typeface="Arial"/>
            </a:endParaRPr>
          </a:p>
          <a:p>
            <a:pPr indent="0" lvl="0" marL="0" marR="0" rtl="0" algn="l">
              <a:lnSpc>
                <a:spcPct val="100000"/>
              </a:lnSpc>
              <a:spcBef>
                <a:spcPts val="320"/>
              </a:spcBef>
              <a:spcAft>
                <a:spcPts val="0"/>
              </a:spcAft>
              <a:buClr>
                <a:schemeClr val="dk1"/>
              </a:buClr>
              <a:buSzPts val="1600"/>
              <a:buFont typeface="Calibri"/>
              <a:buNone/>
            </a:pPr>
            <a:r>
              <a:t/>
            </a:r>
            <a:endParaRPr b="1" i="0" sz="1600" u="none" cap="none" strike="noStrike">
              <a:solidFill>
                <a:srgbClr val="445469"/>
              </a:solidFill>
              <a:latin typeface="Arial"/>
              <a:ea typeface="Arial"/>
              <a:cs typeface="Arial"/>
              <a:sym typeface="Arial"/>
            </a:endParaRPr>
          </a:p>
        </p:txBody>
      </p:sp>
      <p:grpSp>
        <p:nvGrpSpPr>
          <p:cNvPr id="280" name="Google Shape;280;p10"/>
          <p:cNvGrpSpPr/>
          <p:nvPr/>
        </p:nvGrpSpPr>
        <p:grpSpPr>
          <a:xfrm>
            <a:off x="3899434" y="1366941"/>
            <a:ext cx="4634428" cy="4155163"/>
            <a:chOff x="3770844" y="1752707"/>
            <a:chExt cx="4634428" cy="4155163"/>
          </a:xfrm>
        </p:grpSpPr>
        <p:sp>
          <p:nvSpPr>
            <p:cNvPr id="281" name="Google Shape;281;p10"/>
            <p:cNvSpPr/>
            <p:nvPr/>
          </p:nvSpPr>
          <p:spPr>
            <a:xfrm rot="-848703">
              <a:off x="4135031" y="2357135"/>
              <a:ext cx="1589498" cy="3177739"/>
            </a:xfrm>
            <a:prstGeom prst="moon">
              <a:avLst>
                <a:gd fmla="val 15190" name="adj"/>
              </a:avLst>
            </a:prstGeom>
            <a:solidFill>
              <a:srgbClr val="6A6A6A"/>
            </a:solidFill>
            <a:ln cap="flat" cmpd="sng" w="9525">
              <a:solidFill>
                <a:srgbClr val="F8F8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2" name="Google Shape;282;p10"/>
            <p:cNvSpPr/>
            <p:nvPr/>
          </p:nvSpPr>
          <p:spPr>
            <a:xfrm rot="4551297">
              <a:off x="4949287" y="1322640"/>
              <a:ext cx="1588240" cy="3176480"/>
            </a:xfrm>
            <a:prstGeom prst="moon">
              <a:avLst>
                <a:gd fmla="val 15190" name="adj"/>
              </a:avLst>
            </a:prstGeom>
            <a:solidFill>
              <a:srgbClr val="03715B"/>
            </a:solidFill>
            <a:ln cap="flat" cmpd="sng" w="9525">
              <a:solidFill>
                <a:srgbClr val="F8F8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3" name="Google Shape;283;p10"/>
            <p:cNvSpPr/>
            <p:nvPr/>
          </p:nvSpPr>
          <p:spPr>
            <a:xfrm rot="9951297">
              <a:off x="5985041" y="2136896"/>
              <a:ext cx="1589498" cy="3177738"/>
            </a:xfrm>
            <a:prstGeom prst="moon">
              <a:avLst>
                <a:gd fmla="val 15190" name="adj"/>
              </a:avLst>
            </a:prstGeom>
            <a:solidFill>
              <a:srgbClr val="6A6A6A"/>
            </a:solidFill>
            <a:ln cap="flat" cmpd="sng" w="9525">
              <a:solidFill>
                <a:srgbClr val="F8F8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4" name="Google Shape;284;p10"/>
            <p:cNvSpPr/>
            <p:nvPr/>
          </p:nvSpPr>
          <p:spPr>
            <a:xfrm rot="-6248703">
              <a:off x="5184628" y="3160065"/>
              <a:ext cx="1589498" cy="3177739"/>
            </a:xfrm>
            <a:prstGeom prst="moon">
              <a:avLst>
                <a:gd fmla="val 15190" name="adj"/>
              </a:avLst>
            </a:prstGeom>
            <a:solidFill>
              <a:srgbClr val="03715B"/>
            </a:solidFill>
            <a:ln cap="flat" cmpd="sng" w="9525">
              <a:solidFill>
                <a:srgbClr val="F8F8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5" name="Google Shape;285;p10"/>
            <p:cNvSpPr/>
            <p:nvPr/>
          </p:nvSpPr>
          <p:spPr>
            <a:xfrm flipH="1">
              <a:off x="4848013" y="3158957"/>
              <a:ext cx="2111947"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45469"/>
                </a:buClr>
                <a:buSzPts val="2400"/>
                <a:buFont typeface="Arial"/>
                <a:buNone/>
              </a:pPr>
              <a:r>
                <a:rPr b="1" i="0" lang="en-US" sz="2400" u="none" cap="none" strike="noStrike">
                  <a:solidFill>
                    <a:srgbClr val="445469"/>
                  </a:solidFill>
                  <a:latin typeface="Arial"/>
                  <a:ea typeface="Arial"/>
                  <a:cs typeface="Arial"/>
                  <a:sym typeface="Arial"/>
                </a:rPr>
                <a:t>Data cleaning and matching</a:t>
              </a:r>
              <a:endParaRPr b="1" i="0" sz="2400" u="none" cap="none" strike="noStrike">
                <a:solidFill>
                  <a:srgbClr val="445469"/>
                </a:solidFill>
                <a:latin typeface="Arial"/>
                <a:ea typeface="Arial"/>
                <a:cs typeface="Arial"/>
                <a:sym typeface="Arial"/>
              </a:endParaRPr>
            </a:p>
          </p:txBody>
        </p:sp>
        <p:cxnSp>
          <p:nvCxnSpPr>
            <p:cNvPr id="286" name="Google Shape;286;p10"/>
            <p:cNvCxnSpPr/>
            <p:nvPr/>
          </p:nvCxnSpPr>
          <p:spPr>
            <a:xfrm rot="10800000">
              <a:off x="3982894" y="5343020"/>
              <a:ext cx="1033060" cy="0"/>
            </a:xfrm>
            <a:prstGeom prst="straightConnector1">
              <a:avLst/>
            </a:prstGeom>
            <a:noFill/>
            <a:ln cap="flat" cmpd="sng" w="12700">
              <a:solidFill>
                <a:srgbClr val="ADBACA"/>
              </a:solidFill>
              <a:prstDash val="dot"/>
              <a:round/>
              <a:headEnd len="med" w="med" type="oval"/>
              <a:tailEnd len="med" w="med" type="oval"/>
            </a:ln>
          </p:spPr>
        </p:cxnSp>
        <p:cxnSp>
          <p:nvCxnSpPr>
            <p:cNvPr id="287" name="Google Shape;287;p10"/>
            <p:cNvCxnSpPr/>
            <p:nvPr/>
          </p:nvCxnSpPr>
          <p:spPr>
            <a:xfrm rot="10800000">
              <a:off x="7372212" y="3756617"/>
              <a:ext cx="1033060" cy="0"/>
            </a:xfrm>
            <a:prstGeom prst="straightConnector1">
              <a:avLst/>
            </a:prstGeom>
            <a:noFill/>
            <a:ln cap="flat" cmpd="sng" w="12700">
              <a:solidFill>
                <a:srgbClr val="ADBACA"/>
              </a:solidFill>
              <a:prstDash val="dot"/>
              <a:round/>
              <a:headEnd len="med" w="med" type="oval"/>
              <a:tailEnd len="med" w="med" type="oval"/>
            </a:ln>
          </p:spPr>
        </p:cxnSp>
      </p:grpSp>
    </p:spTree>
  </p:cSld>
  <p:clrMapOvr>
    <a:masterClrMapping/>
  </p:clrMapOvr>
  <mc:AlternateContent>
    <mc:Choice Requires="p14">
      <p:transition spd="slow" p14:dur="3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2000"/>
                                        <p:tgtEl>
                                          <p:spTgt spid="2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11"/>
          <p:cNvGrpSpPr/>
          <p:nvPr/>
        </p:nvGrpSpPr>
        <p:grpSpPr>
          <a:xfrm>
            <a:off x="-422671" y="571201"/>
            <a:ext cx="6068291" cy="5664647"/>
            <a:chOff x="2496157" y="237388"/>
            <a:chExt cx="6822015" cy="6383223"/>
          </a:xfrm>
        </p:grpSpPr>
        <p:pic>
          <p:nvPicPr>
            <p:cNvPr id="294" name="Google Shape;294;p11"/>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295" name="Google Shape;295;p11"/>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296" name="Google Shape;296;p11"/>
          <p:cNvGrpSpPr/>
          <p:nvPr/>
        </p:nvGrpSpPr>
        <p:grpSpPr>
          <a:xfrm>
            <a:off x="346734" y="829931"/>
            <a:ext cx="5144671" cy="5197160"/>
            <a:chOff x="346734" y="829931"/>
            <a:chExt cx="5144671" cy="5197160"/>
          </a:xfrm>
        </p:grpSpPr>
        <p:pic>
          <p:nvPicPr>
            <p:cNvPr id="297" name="Google Shape;297;p11"/>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298" name="Google Shape;298;p11"/>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600"/>
                <a:buFont typeface="Microsoft YaHei"/>
                <a:buNone/>
              </a:pPr>
              <a:r>
                <a:rPr b="1" i="0" lang="en-US" sz="16600" u="none" cap="none" strike="noStrike">
                  <a:solidFill>
                    <a:srgbClr val="FFFFFF"/>
                  </a:solidFill>
                  <a:latin typeface="Microsoft YaHei"/>
                  <a:ea typeface="Microsoft YaHei"/>
                  <a:cs typeface="Microsoft YaHei"/>
                  <a:sym typeface="Microsoft YaHei"/>
                </a:rPr>
                <a:t>03</a:t>
              </a:r>
              <a:endParaRPr b="1" i="0" sz="16600" u="none" cap="none" strike="noStrike">
                <a:solidFill>
                  <a:srgbClr val="FFFFFF"/>
                </a:solidFill>
                <a:latin typeface="Microsoft YaHei"/>
                <a:ea typeface="Microsoft YaHei"/>
                <a:cs typeface="Microsoft YaHei"/>
                <a:sym typeface="Microsoft YaHei"/>
              </a:endParaRPr>
            </a:p>
          </p:txBody>
        </p:sp>
      </p:grpSp>
      <p:grpSp>
        <p:nvGrpSpPr>
          <p:cNvPr id="299" name="Google Shape;299;p11"/>
          <p:cNvGrpSpPr/>
          <p:nvPr/>
        </p:nvGrpSpPr>
        <p:grpSpPr>
          <a:xfrm>
            <a:off x="5398000" y="2702971"/>
            <a:ext cx="7090449" cy="2104989"/>
            <a:chOff x="6400083" y="2708275"/>
            <a:chExt cx="5726834" cy="1974215"/>
          </a:xfrm>
        </p:grpSpPr>
        <p:grpSp>
          <p:nvGrpSpPr>
            <p:cNvPr id="300" name="Google Shape;300;p11"/>
            <p:cNvGrpSpPr/>
            <p:nvPr/>
          </p:nvGrpSpPr>
          <p:grpSpPr>
            <a:xfrm>
              <a:off x="6888163" y="3098799"/>
              <a:ext cx="4900564" cy="1200329"/>
              <a:chOff x="322440" y="4184903"/>
              <a:chExt cx="4900847" cy="1200735"/>
            </a:xfrm>
          </p:grpSpPr>
          <p:sp>
            <p:nvSpPr>
              <p:cNvPr id="301" name="Google Shape;301;p11"/>
              <p:cNvSpPr txBox="1"/>
              <p:nvPr/>
            </p:nvSpPr>
            <p:spPr>
              <a:xfrm>
                <a:off x="1198791" y="4184903"/>
                <a:ext cx="4024496" cy="1200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3600"/>
                  <a:buFont typeface="Microsoft YaHei"/>
                  <a:buNone/>
                </a:pPr>
                <a:r>
                  <a:rPr b="1" i="0" lang="en-US" sz="3600" u="none" cap="none" strike="noStrike">
                    <a:solidFill>
                      <a:srgbClr val="595959"/>
                    </a:solidFill>
                    <a:latin typeface="Microsoft YaHei"/>
                    <a:ea typeface="Microsoft YaHei"/>
                    <a:cs typeface="Microsoft YaHei"/>
                    <a:sym typeface="Microsoft YaHei"/>
                  </a:rPr>
                  <a:t>Sentimental Analysis</a:t>
                </a:r>
                <a:endParaRPr/>
              </a:p>
            </p:txBody>
          </p:sp>
          <p:grpSp>
            <p:nvGrpSpPr>
              <p:cNvPr id="302" name="Google Shape;302;p11"/>
              <p:cNvGrpSpPr/>
              <p:nvPr/>
            </p:nvGrpSpPr>
            <p:grpSpPr>
              <a:xfrm>
                <a:off x="322440" y="4202372"/>
                <a:ext cx="658850" cy="611393"/>
                <a:chOff x="2680724" y="3949312"/>
                <a:chExt cx="863960" cy="801728"/>
              </a:xfrm>
            </p:grpSpPr>
            <p:sp>
              <p:nvSpPr>
                <p:cNvPr id="303" name="Google Shape;303;p11"/>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304" name="Google Shape;304;p11"/>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grpSp>
        <p:sp>
          <p:nvSpPr>
            <p:cNvPr id="305" name="Google Shape;305;p11"/>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6" name="Google Shape;306;p11"/>
            <p:cNvSpPr/>
            <p:nvPr/>
          </p:nvSpPr>
          <p:spPr>
            <a:xfrm>
              <a:off x="6400083" y="4467225"/>
              <a:ext cx="5726834" cy="2152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7F7F7F"/>
                </a:solidFill>
                <a:latin typeface="Arial"/>
                <a:ea typeface="Arial"/>
                <a:cs typeface="Arial"/>
                <a:sym typeface="Arial"/>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2"/>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13" name="Google Shape;313;p12"/>
          <p:cNvSpPr txBox="1"/>
          <p:nvPr/>
        </p:nvSpPr>
        <p:spPr>
          <a:xfrm>
            <a:off x="495300" y="333375"/>
            <a:ext cx="4712335"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Microsoft YaHei"/>
              <a:buNone/>
            </a:pPr>
            <a:r>
              <a:rPr b="1" i="0" lang="en-US" sz="2800" u="none" cap="none" strike="noStrike">
                <a:solidFill>
                  <a:schemeClr val="lt1"/>
                </a:solidFill>
                <a:latin typeface="Microsoft YaHei"/>
                <a:ea typeface="Microsoft YaHei"/>
                <a:cs typeface="Microsoft YaHei"/>
                <a:sym typeface="Microsoft YaHei"/>
              </a:rPr>
              <a:t>Data Analysis - Overview</a:t>
            </a:r>
            <a:endParaRPr/>
          </a:p>
        </p:txBody>
      </p:sp>
      <p:grpSp>
        <p:nvGrpSpPr>
          <p:cNvPr id="314" name="Google Shape;314;p12"/>
          <p:cNvGrpSpPr/>
          <p:nvPr/>
        </p:nvGrpSpPr>
        <p:grpSpPr>
          <a:xfrm>
            <a:off x="1165164" y="2034207"/>
            <a:ext cx="4443095" cy="3790860"/>
            <a:chOff x="1291009" y="4589516"/>
            <a:chExt cx="4443095" cy="1703705"/>
          </a:xfrm>
        </p:grpSpPr>
        <p:sp>
          <p:nvSpPr>
            <p:cNvPr id="315" name="Google Shape;315;p12"/>
            <p:cNvSpPr/>
            <p:nvPr/>
          </p:nvSpPr>
          <p:spPr>
            <a:xfrm>
              <a:off x="1291009" y="4858121"/>
              <a:ext cx="4443095" cy="14351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16" name="Google Shape;316;p12"/>
            <p:cNvSpPr/>
            <p:nvPr/>
          </p:nvSpPr>
          <p:spPr>
            <a:xfrm>
              <a:off x="1581067" y="5304542"/>
              <a:ext cx="3923980" cy="575353"/>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445469"/>
                </a:buClr>
                <a:buSzPts val="2000"/>
                <a:buFont typeface="Microsoft YaHei"/>
                <a:buNone/>
              </a:pPr>
              <a:r>
                <a:rPr b="0" i="0" lang="en-US" sz="2000" u="none" cap="none" strike="noStrike">
                  <a:solidFill>
                    <a:srgbClr val="445469"/>
                  </a:solidFill>
                  <a:latin typeface="Microsoft YaHei"/>
                  <a:ea typeface="Microsoft YaHei"/>
                  <a:cs typeface="Microsoft YaHei"/>
                  <a:sym typeface="Microsoft YaHei"/>
                </a:rPr>
                <a:t>Get the sentiment score </a:t>
              </a:r>
              <a:endParaRPr/>
            </a:p>
            <a:p>
              <a:pPr indent="0" lvl="0" marL="0" marR="0" rtl="0" algn="ctr">
                <a:lnSpc>
                  <a:spcPct val="120000"/>
                </a:lnSpc>
                <a:spcBef>
                  <a:spcPts val="400"/>
                </a:spcBef>
                <a:spcAft>
                  <a:spcPts val="0"/>
                </a:spcAft>
                <a:buClr>
                  <a:srgbClr val="445469"/>
                </a:buClr>
                <a:buSzPts val="2000"/>
                <a:buFont typeface="Microsoft YaHei"/>
                <a:buNone/>
              </a:pPr>
              <a:r>
                <a:rPr b="0" i="0" lang="en-US" sz="2000" u="none" cap="none" strike="noStrike">
                  <a:solidFill>
                    <a:srgbClr val="445469"/>
                  </a:solidFill>
                  <a:latin typeface="Microsoft YaHei"/>
                  <a:ea typeface="Microsoft YaHei"/>
                  <a:cs typeface="Microsoft YaHei"/>
                  <a:sym typeface="Microsoft YaHei"/>
                </a:rPr>
                <a:t>for the regression equation.</a:t>
              </a:r>
              <a:endParaRPr/>
            </a:p>
          </p:txBody>
        </p:sp>
        <p:sp>
          <p:nvSpPr>
            <p:cNvPr id="317" name="Google Shape;317;p12"/>
            <p:cNvSpPr/>
            <p:nvPr/>
          </p:nvSpPr>
          <p:spPr>
            <a:xfrm>
              <a:off x="2404799" y="4589516"/>
              <a:ext cx="2215515" cy="472893"/>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18" name="Google Shape;318;p12"/>
            <p:cNvSpPr txBox="1"/>
            <p:nvPr/>
          </p:nvSpPr>
          <p:spPr>
            <a:xfrm>
              <a:off x="2560866" y="4639314"/>
              <a:ext cx="1890455" cy="47289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Sentiment Analysis</a:t>
              </a:r>
              <a:endParaRPr/>
            </a:p>
          </p:txBody>
        </p:sp>
      </p:grpSp>
      <p:grpSp>
        <p:nvGrpSpPr>
          <p:cNvPr id="319" name="Google Shape;319;p12"/>
          <p:cNvGrpSpPr/>
          <p:nvPr/>
        </p:nvGrpSpPr>
        <p:grpSpPr>
          <a:xfrm>
            <a:off x="6301159" y="2021685"/>
            <a:ext cx="4443095" cy="3803382"/>
            <a:chOff x="6301159" y="4589516"/>
            <a:chExt cx="4443095" cy="1703705"/>
          </a:xfrm>
        </p:grpSpPr>
        <p:sp>
          <p:nvSpPr>
            <p:cNvPr id="320" name="Google Shape;320;p12"/>
            <p:cNvSpPr/>
            <p:nvPr/>
          </p:nvSpPr>
          <p:spPr>
            <a:xfrm>
              <a:off x="6301159" y="4858121"/>
              <a:ext cx="4443095" cy="14351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21" name="Google Shape;321;p12"/>
            <p:cNvSpPr/>
            <p:nvPr/>
          </p:nvSpPr>
          <p:spPr>
            <a:xfrm>
              <a:off x="6560874" y="5489279"/>
              <a:ext cx="3923980" cy="34925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dk1"/>
                </a:buClr>
                <a:buSzPts val="1400"/>
                <a:buFont typeface="Calibri"/>
                <a:buNone/>
              </a:pPr>
              <a:r>
                <a:t/>
              </a:r>
              <a:endParaRPr b="0" i="0" sz="1400" u="none" cap="none" strike="noStrike">
                <a:solidFill>
                  <a:srgbClr val="445469"/>
                </a:solidFill>
                <a:latin typeface="Microsoft YaHei"/>
                <a:ea typeface="Microsoft YaHei"/>
                <a:cs typeface="Microsoft YaHei"/>
                <a:sym typeface="Microsoft YaHei"/>
              </a:endParaRPr>
            </a:p>
          </p:txBody>
        </p:sp>
        <p:sp>
          <p:nvSpPr>
            <p:cNvPr id="322" name="Google Shape;322;p12"/>
            <p:cNvSpPr/>
            <p:nvPr/>
          </p:nvSpPr>
          <p:spPr>
            <a:xfrm>
              <a:off x="7414949" y="4589516"/>
              <a:ext cx="2215515" cy="492217"/>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t/>
              </a:r>
              <a:endParaRPr b="0" i="0" sz="2000" u="none" cap="none" strike="noStrike">
                <a:solidFill>
                  <a:srgbClr val="FFFFFF"/>
                </a:solidFill>
                <a:latin typeface="Calibri"/>
                <a:ea typeface="Calibri"/>
                <a:cs typeface="Calibri"/>
                <a:sym typeface="Calibri"/>
              </a:endParaRPr>
            </a:p>
          </p:txBody>
        </p:sp>
        <p:sp>
          <p:nvSpPr>
            <p:cNvPr id="323" name="Google Shape;323;p12"/>
            <p:cNvSpPr txBox="1"/>
            <p:nvPr/>
          </p:nvSpPr>
          <p:spPr>
            <a:xfrm>
              <a:off x="7577478" y="4730198"/>
              <a:ext cx="1890455" cy="17922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Regression</a:t>
              </a:r>
              <a:endParaRPr/>
            </a:p>
          </p:txBody>
        </p:sp>
      </p:grpSp>
      <p:sp>
        <p:nvSpPr>
          <p:cNvPr id="324" name="Google Shape;324;p12"/>
          <p:cNvSpPr/>
          <p:nvPr/>
        </p:nvSpPr>
        <p:spPr>
          <a:xfrm>
            <a:off x="6561509" y="3442763"/>
            <a:ext cx="3923345" cy="191090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445469"/>
              </a:buClr>
              <a:buSzPts val="2000"/>
              <a:buFont typeface="Microsoft YaHei"/>
              <a:buNone/>
            </a:pPr>
            <a:r>
              <a:rPr lang="en-US" sz="2000">
                <a:solidFill>
                  <a:srgbClr val="445469"/>
                </a:solidFill>
                <a:latin typeface="Microsoft YaHei"/>
                <a:ea typeface="Microsoft YaHei"/>
                <a:cs typeface="Microsoft YaHei"/>
                <a:sym typeface="Microsoft YaHei"/>
              </a:rPr>
              <a:t>A set of four regression equations</a:t>
            </a:r>
            <a:endParaRPr/>
          </a:p>
          <a:p>
            <a:pPr indent="0" lvl="0" marL="0" marR="0" rtl="0" algn="ctr">
              <a:lnSpc>
                <a:spcPct val="120000"/>
              </a:lnSpc>
              <a:spcBef>
                <a:spcPts val="400"/>
              </a:spcBef>
              <a:spcAft>
                <a:spcPts val="0"/>
              </a:spcAft>
              <a:buClr>
                <a:srgbClr val="445469"/>
              </a:buClr>
              <a:buSzPts val="2000"/>
              <a:buFont typeface="Microsoft YaHei"/>
              <a:buNone/>
            </a:pPr>
            <a:r>
              <a:rPr lang="en-US" sz="2000">
                <a:solidFill>
                  <a:srgbClr val="445469"/>
                </a:solidFill>
                <a:latin typeface="Microsoft YaHei"/>
                <a:ea typeface="Microsoft YaHei"/>
                <a:cs typeface="Microsoft YaHei"/>
                <a:sym typeface="Microsoft YaHei"/>
              </a:rPr>
              <a:t> respectively to investigate potential mechanism</a:t>
            </a:r>
            <a:endParaRPr/>
          </a:p>
          <a:p>
            <a:pPr indent="0" lvl="0" marL="0" marR="0" rtl="0" algn="ctr">
              <a:lnSpc>
                <a:spcPct val="120000"/>
              </a:lnSpc>
              <a:spcBef>
                <a:spcPts val="280"/>
              </a:spcBef>
              <a:spcAft>
                <a:spcPts val="0"/>
              </a:spcAft>
              <a:buClr>
                <a:schemeClr val="dk1"/>
              </a:buClr>
              <a:buSzPts val="1400"/>
              <a:buFont typeface="Calibri"/>
              <a:buNone/>
            </a:pPr>
            <a:r>
              <a:t/>
            </a:r>
            <a:endParaRPr b="0" i="0" sz="1400" u="none" cap="none" strike="noStrike">
              <a:solidFill>
                <a:srgbClr val="445469"/>
              </a:solidFill>
              <a:latin typeface="Microsoft YaHei"/>
              <a:ea typeface="Microsoft YaHei"/>
              <a:cs typeface="Microsoft YaHei"/>
              <a:sym typeface="Microsoft YaHe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3"/>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31" name="Google Shape;331;p13"/>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Microsoft YaHei"/>
              <a:buNone/>
            </a:pPr>
            <a:r>
              <a:rPr b="1" i="0" lang="en-US" sz="2800" u="none" cap="none" strike="noStrike">
                <a:solidFill>
                  <a:schemeClr val="lt1"/>
                </a:solidFill>
                <a:latin typeface="Microsoft YaHei"/>
                <a:ea typeface="Microsoft YaHei"/>
                <a:cs typeface="Microsoft YaHei"/>
                <a:sym typeface="Microsoft YaHei"/>
              </a:rPr>
              <a:t>Sentimental Analysis</a:t>
            </a:r>
            <a:endParaRPr b="1" i="0" sz="2800" u="none" cap="none" strike="noStrike">
              <a:solidFill>
                <a:srgbClr val="000000"/>
              </a:solidFill>
              <a:latin typeface="Microsoft YaHei"/>
              <a:ea typeface="Microsoft YaHei"/>
              <a:cs typeface="Microsoft YaHei"/>
              <a:sym typeface="Microsoft YaHei"/>
            </a:endParaRPr>
          </a:p>
        </p:txBody>
      </p:sp>
      <p:grpSp>
        <p:nvGrpSpPr>
          <p:cNvPr id="332" name="Google Shape;332;p13"/>
          <p:cNvGrpSpPr/>
          <p:nvPr/>
        </p:nvGrpSpPr>
        <p:grpSpPr>
          <a:xfrm>
            <a:off x="862330" y="1217295"/>
            <a:ext cx="10431780" cy="5472563"/>
            <a:chOff x="876620" y="1795364"/>
            <a:chExt cx="4590731" cy="5471451"/>
          </a:xfrm>
        </p:grpSpPr>
        <p:sp>
          <p:nvSpPr>
            <p:cNvPr id="333" name="Google Shape;333;p13"/>
            <p:cNvSpPr/>
            <p:nvPr/>
          </p:nvSpPr>
          <p:spPr>
            <a:xfrm>
              <a:off x="876620" y="2029631"/>
              <a:ext cx="4590731" cy="4889139"/>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4" name="Google Shape;334;p13"/>
            <p:cNvSpPr/>
            <p:nvPr/>
          </p:nvSpPr>
          <p:spPr>
            <a:xfrm>
              <a:off x="1022211" y="2294607"/>
              <a:ext cx="4287812" cy="4972208"/>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A supervised training model was employed. The implementation methodology can be broken down into the following key steps:</a:t>
              </a:r>
              <a:endParaRPr/>
            </a:p>
            <a:p>
              <a:pPr indent="0" lvl="0" marL="0" marR="0" rtl="0" algn="l">
                <a:lnSpc>
                  <a:spcPct val="120000"/>
                </a:lnSpc>
                <a:spcBef>
                  <a:spcPts val="320"/>
                </a:spcBef>
                <a:spcAft>
                  <a:spcPts val="0"/>
                </a:spcAft>
                <a:buClr>
                  <a:schemeClr val="dk1"/>
                </a:buClr>
                <a:buSzPts val="1600"/>
                <a:buFont typeface="Calibri"/>
                <a:buNone/>
              </a:pPr>
              <a:r>
                <a:t/>
              </a:r>
              <a:endParaRPr b="0" i="0" sz="1600" u="none" cap="none" strike="noStrike">
                <a:solidFill>
                  <a:srgbClr val="000000"/>
                </a:solidFill>
                <a:latin typeface="Microsoft YaHei"/>
                <a:ea typeface="Microsoft YaHei"/>
                <a:cs typeface="Microsoft YaHei"/>
                <a:sym typeface="Microsoft YaHei"/>
              </a:endParaRPr>
            </a:p>
            <a:p>
              <a:pPr indent="-285750" lvl="0" marL="285750" marR="0" rtl="0" algn="l">
                <a:lnSpc>
                  <a:spcPct val="120000"/>
                </a:lnSpc>
                <a:spcBef>
                  <a:spcPts val="320"/>
                </a:spcBef>
                <a:spcAft>
                  <a:spcPts val="0"/>
                </a:spcAft>
                <a:buClr>
                  <a:srgbClr val="000000"/>
                </a:buClr>
                <a:buSzPts val="1600"/>
                <a:buFont typeface="Noto Sans Symbols"/>
                <a:buChar char="□"/>
              </a:pPr>
              <a:r>
                <a:rPr b="0" i="0" lang="en-US" sz="1600" u="none" cap="none" strike="noStrike">
                  <a:solidFill>
                    <a:srgbClr val="000000"/>
                  </a:solidFill>
                  <a:latin typeface="Microsoft YaHei"/>
                  <a:ea typeface="Microsoft YaHei"/>
                  <a:cs typeface="Microsoft YaHei"/>
                  <a:sym typeface="Microsoft YaHei"/>
                </a:rPr>
                <a:t>1. Employ the positive and negative words dictionary (LM dictionary).</a:t>
              </a:r>
              <a:endParaRPr/>
            </a:p>
            <a:p>
              <a:pPr indent="-285750" lvl="0" marL="285750" marR="0" rtl="0" algn="l">
                <a:lnSpc>
                  <a:spcPct val="120000"/>
                </a:lnSpc>
                <a:spcBef>
                  <a:spcPts val="320"/>
                </a:spcBef>
                <a:spcAft>
                  <a:spcPts val="0"/>
                </a:spcAft>
                <a:buClr>
                  <a:srgbClr val="000000"/>
                </a:buClr>
                <a:buSzPts val="1600"/>
                <a:buFont typeface="Noto Sans Symbols"/>
                <a:buChar char="□"/>
              </a:pPr>
              <a:r>
                <a:rPr b="0" i="0" lang="en-US" sz="1600" u="none" cap="none" strike="noStrike">
                  <a:solidFill>
                    <a:srgbClr val="000000"/>
                  </a:solidFill>
                  <a:latin typeface="Microsoft YaHei"/>
                  <a:ea typeface="Microsoft YaHei"/>
                  <a:cs typeface="Microsoft YaHei"/>
                  <a:sym typeface="Microsoft YaHei"/>
                </a:rPr>
                <a:t>2. Build the ESG dictionaries (one for each category: environmental, social, governance).</a:t>
              </a:r>
              <a:endParaRPr/>
            </a:p>
            <a:p>
              <a:pPr indent="-285750" lvl="0" marL="285750" marR="0" rtl="0" algn="l">
                <a:lnSpc>
                  <a:spcPct val="120000"/>
                </a:lnSpc>
                <a:spcBef>
                  <a:spcPts val="320"/>
                </a:spcBef>
                <a:spcAft>
                  <a:spcPts val="0"/>
                </a:spcAft>
                <a:buClr>
                  <a:srgbClr val="000000"/>
                </a:buClr>
                <a:buSzPts val="1600"/>
                <a:buFont typeface="Noto Sans Symbols"/>
                <a:buChar char="□"/>
              </a:pPr>
              <a:r>
                <a:rPr b="0" i="0" lang="en-US" sz="1600" u="none" cap="none" strike="noStrike">
                  <a:solidFill>
                    <a:srgbClr val="000000"/>
                  </a:solidFill>
                  <a:latin typeface="Microsoft YaHei"/>
                  <a:ea typeface="Microsoft YaHei"/>
                  <a:cs typeface="Microsoft YaHei"/>
                  <a:sym typeface="Microsoft YaHei"/>
                </a:rPr>
                <a:t>3. Utilizing a three-sentence moving window identify all instances of environmental, social, and governance discussions.</a:t>
              </a:r>
              <a:endParaRPr/>
            </a:p>
            <a:p>
              <a:pPr indent="-285750" lvl="0" marL="285750" marR="0" rtl="0" algn="l">
                <a:lnSpc>
                  <a:spcPct val="120000"/>
                </a:lnSpc>
                <a:spcBef>
                  <a:spcPts val="320"/>
                </a:spcBef>
                <a:spcAft>
                  <a:spcPts val="0"/>
                </a:spcAft>
                <a:buClr>
                  <a:srgbClr val="000000"/>
                </a:buClr>
                <a:buSzPts val="1600"/>
                <a:buFont typeface="Noto Sans Symbols"/>
                <a:buChar char="□"/>
              </a:pPr>
              <a:r>
                <a:rPr b="0" i="0" lang="en-US" sz="1600" u="none" cap="none" strike="noStrike">
                  <a:solidFill>
                    <a:srgbClr val="000000"/>
                  </a:solidFill>
                  <a:latin typeface="Microsoft YaHei"/>
                  <a:ea typeface="Microsoft YaHei"/>
                  <a:cs typeface="Microsoft YaHei"/>
                  <a:sym typeface="Microsoft YaHei"/>
                </a:rPr>
                <a:t>4. Count the total number of words that are positive and negative. By subtracting the number of negative words from the number of positive words, derive the total "points" for the given ESG category. </a:t>
              </a:r>
              <a:endParaRPr/>
            </a:p>
            <a:p>
              <a:pPr indent="-285750" lvl="0" marL="285750" marR="0" rtl="0" algn="l">
                <a:lnSpc>
                  <a:spcPct val="120000"/>
                </a:lnSpc>
                <a:spcBef>
                  <a:spcPts val="320"/>
                </a:spcBef>
                <a:spcAft>
                  <a:spcPts val="0"/>
                </a:spcAft>
                <a:buClr>
                  <a:srgbClr val="000000"/>
                </a:buClr>
                <a:buSzPts val="1600"/>
                <a:buFont typeface="Noto Sans Symbols"/>
                <a:buChar char="□"/>
              </a:pPr>
              <a:r>
                <a:rPr b="0" i="0" lang="en-US" sz="1600" u="none" cap="none" strike="noStrike">
                  <a:solidFill>
                    <a:srgbClr val="000000"/>
                  </a:solidFill>
                  <a:latin typeface="Microsoft YaHei"/>
                  <a:ea typeface="Microsoft YaHei"/>
                  <a:cs typeface="Microsoft YaHei"/>
                  <a:sym typeface="Microsoft YaHei"/>
                </a:rPr>
                <a:t>5. For each file, derive the total ESG points by aggregating the total points for each ESG category. </a:t>
              </a:r>
              <a:endParaRPr/>
            </a:p>
            <a:p>
              <a:pPr indent="-285750" lvl="0" marL="285750" marR="0" rtl="0" algn="l">
                <a:lnSpc>
                  <a:spcPct val="120000"/>
                </a:lnSpc>
                <a:spcBef>
                  <a:spcPts val="360"/>
                </a:spcBef>
                <a:spcAft>
                  <a:spcPts val="0"/>
                </a:spcAft>
                <a:buClr>
                  <a:srgbClr val="000000"/>
                </a:buClr>
                <a:buSzPts val="1600"/>
                <a:buFont typeface="Noto Sans Symbols"/>
                <a:buChar char="□"/>
              </a:pPr>
              <a:r>
                <a:rPr lang="en-US" sz="1600">
                  <a:solidFill>
                    <a:srgbClr val="000000"/>
                  </a:solidFill>
                  <a:latin typeface="Microsoft YaHei"/>
                  <a:ea typeface="Microsoft YaHei"/>
                  <a:cs typeface="Microsoft YaHei"/>
                  <a:sym typeface="Microsoft YaHei"/>
                </a:rPr>
                <a:t>6. Normalization for Cross-File Comparison: </a:t>
              </a:r>
              <a:r>
                <a:rPr lang="en-US" sz="1800">
                  <a:solidFill>
                    <a:schemeClr val="dk1"/>
                  </a:solidFill>
                  <a:latin typeface="Arial"/>
                  <a:ea typeface="Arial"/>
                  <a:cs typeface="Arial"/>
                  <a:sym typeface="Arial"/>
                </a:rPr>
                <a:t>we normalizes the total points by the total number of sentiment words within each document to convert the score into a percentage</a:t>
              </a:r>
              <a:endParaRPr sz="1600">
                <a:solidFill>
                  <a:schemeClr val="dk1"/>
                </a:solidFill>
                <a:latin typeface="Calibri"/>
                <a:ea typeface="Calibri"/>
                <a:cs typeface="Calibri"/>
                <a:sym typeface="Calibri"/>
              </a:endParaRPr>
            </a:p>
            <a:p>
              <a:pPr indent="-184150" lvl="0" marL="285750" marR="0" rtl="0" algn="l">
                <a:lnSpc>
                  <a:spcPct val="120000"/>
                </a:lnSpc>
                <a:spcBef>
                  <a:spcPts val="320"/>
                </a:spcBef>
                <a:spcAft>
                  <a:spcPts val="0"/>
                </a:spcAft>
                <a:buClr>
                  <a:schemeClr val="dk1"/>
                </a:buClr>
                <a:buSzPts val="1600"/>
                <a:buFont typeface="Noto Sans Symbols"/>
                <a:buNone/>
              </a:pPr>
              <a:r>
                <a:t/>
              </a:r>
              <a:endParaRPr b="0" i="0" sz="1600" u="none" cap="none" strike="noStrike">
                <a:solidFill>
                  <a:srgbClr val="000000"/>
                </a:solidFill>
                <a:latin typeface="Microsoft YaHei"/>
                <a:ea typeface="Microsoft YaHei"/>
                <a:cs typeface="Microsoft YaHei"/>
                <a:sym typeface="Microsoft YaHei"/>
              </a:endParaRPr>
            </a:p>
          </p:txBody>
        </p:sp>
        <p:sp>
          <p:nvSpPr>
            <p:cNvPr id="335" name="Google Shape;335;p13"/>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6" name="Google Shape;336;p13"/>
            <p:cNvSpPr txBox="1"/>
            <p:nvPr/>
          </p:nvSpPr>
          <p:spPr>
            <a:xfrm>
              <a:off x="1763472" y="1845162"/>
              <a:ext cx="2797972" cy="3371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Sentiment Analysis</a:t>
              </a:r>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4"/>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43" name="Google Shape;343;p14"/>
          <p:cNvSpPr txBox="1"/>
          <p:nvPr/>
        </p:nvSpPr>
        <p:spPr>
          <a:xfrm>
            <a:off x="495188" y="333477"/>
            <a:ext cx="54928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Microsoft YaHei"/>
              <a:buNone/>
            </a:pPr>
            <a:r>
              <a:rPr b="1" i="0" lang="en-US" sz="2800" u="none" cap="none" strike="noStrike">
                <a:solidFill>
                  <a:schemeClr val="lt1"/>
                </a:solidFill>
                <a:latin typeface="Microsoft YaHei"/>
                <a:ea typeface="Microsoft YaHei"/>
                <a:cs typeface="Microsoft YaHei"/>
                <a:sym typeface="Microsoft YaHei"/>
              </a:rPr>
              <a:t>1. Sentiment Word Lists</a:t>
            </a:r>
            <a:endParaRPr/>
          </a:p>
        </p:txBody>
      </p:sp>
      <p:grpSp>
        <p:nvGrpSpPr>
          <p:cNvPr id="344" name="Google Shape;344;p14"/>
          <p:cNvGrpSpPr/>
          <p:nvPr/>
        </p:nvGrpSpPr>
        <p:grpSpPr>
          <a:xfrm>
            <a:off x="6345671" y="2232307"/>
            <a:ext cx="4736592" cy="3206835"/>
            <a:chOff x="6461241" y="2746022"/>
            <a:chExt cx="4736592" cy="3206835"/>
          </a:xfrm>
        </p:grpSpPr>
        <p:cxnSp>
          <p:nvCxnSpPr>
            <p:cNvPr id="345" name="Google Shape;345;p14"/>
            <p:cNvCxnSpPr/>
            <p:nvPr/>
          </p:nvCxnSpPr>
          <p:spPr>
            <a:xfrm>
              <a:off x="6461241" y="3258617"/>
              <a:ext cx="4736592" cy="0"/>
            </a:xfrm>
            <a:prstGeom prst="straightConnector1">
              <a:avLst/>
            </a:prstGeom>
            <a:noFill/>
            <a:ln cap="flat" cmpd="sng" w="9525">
              <a:solidFill>
                <a:srgbClr val="969696"/>
              </a:solidFill>
              <a:prstDash val="solid"/>
              <a:miter lim="800000"/>
              <a:headEnd len="sm" w="sm" type="none"/>
              <a:tailEnd len="sm" w="sm" type="none"/>
            </a:ln>
          </p:spPr>
        </p:cxnSp>
        <p:sp>
          <p:nvSpPr>
            <p:cNvPr id="346" name="Google Shape;346;p14"/>
            <p:cNvSpPr/>
            <p:nvPr/>
          </p:nvSpPr>
          <p:spPr>
            <a:xfrm>
              <a:off x="6470374" y="3422034"/>
              <a:ext cx="4727459" cy="2152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47" name="Google Shape;347;p14"/>
            <p:cNvSpPr txBox="1"/>
            <p:nvPr/>
          </p:nvSpPr>
          <p:spPr>
            <a:xfrm>
              <a:off x="6470374" y="2746022"/>
              <a:ext cx="2752879" cy="94742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Objective </a:t>
              </a:r>
              <a:endParaRPr/>
            </a:p>
            <a:p>
              <a:pPr indent="0" lvl="0" marL="0" marR="0" rtl="0" algn="l">
                <a:lnSpc>
                  <a:spcPct val="100000"/>
                </a:lnSpc>
                <a:spcBef>
                  <a:spcPts val="560"/>
                </a:spcBef>
                <a:spcAft>
                  <a:spcPts val="0"/>
                </a:spcAft>
                <a:buClr>
                  <a:schemeClr val="dk1"/>
                </a:buClr>
                <a:buSzPts val="2800"/>
                <a:buFont typeface="Calibri"/>
                <a:buNone/>
              </a:pPr>
              <a:r>
                <a:t/>
              </a:r>
              <a:endParaRPr b="1" i="0" sz="2800" u="none" cap="none" strike="noStrike">
                <a:solidFill>
                  <a:srgbClr val="000000"/>
                </a:solidFill>
                <a:latin typeface="Arial"/>
                <a:ea typeface="Arial"/>
                <a:cs typeface="Arial"/>
                <a:sym typeface="Arial"/>
              </a:endParaRPr>
            </a:p>
          </p:txBody>
        </p:sp>
        <p:sp>
          <p:nvSpPr>
            <p:cNvPr id="348" name="Google Shape;348;p14"/>
            <p:cNvSpPr/>
            <p:nvPr/>
          </p:nvSpPr>
          <p:spPr>
            <a:xfrm>
              <a:off x="6461241" y="3537452"/>
              <a:ext cx="4727459" cy="24154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Read-in the positive words list and negative words list.</a:t>
              </a:r>
              <a:endParaRPr/>
            </a:p>
            <a:p>
              <a:pPr indent="0" lvl="0" marL="0" marR="0" rtl="0" algn="l">
                <a:lnSpc>
                  <a:spcPct val="120000"/>
                </a:lnSpc>
                <a:spcBef>
                  <a:spcPts val="36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20000"/>
                </a:lnSpc>
                <a:spcBef>
                  <a:spcPts val="36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 order to train the model to recognize 'positive' and 'negative' sentiments, the Loughran-McDonald Master Dictionary with Sentiment Word Lists data set was used.</a:t>
              </a:r>
              <a:endParaRPr b="0" i="0" sz="1800" u="none" cap="none" strike="noStrike">
                <a:solidFill>
                  <a:srgbClr val="000000"/>
                </a:solidFill>
                <a:latin typeface="Calibri"/>
                <a:ea typeface="Calibri"/>
                <a:cs typeface="Calibri"/>
                <a:sym typeface="Calibri"/>
              </a:endParaRPr>
            </a:p>
          </p:txBody>
        </p:sp>
      </p:grpSp>
      <p:pic>
        <p:nvPicPr>
          <p:cNvPr descr="1_converted" id="349" name="Google Shape;349;p14"/>
          <p:cNvPicPr preferRelativeResize="0"/>
          <p:nvPr/>
        </p:nvPicPr>
        <p:blipFill rotWithShape="1">
          <a:blip r:embed="rId4">
            <a:alphaModFix/>
          </a:blip>
          <a:srcRect b="0" l="0" r="0" t="0"/>
          <a:stretch/>
        </p:blipFill>
        <p:spPr>
          <a:xfrm>
            <a:off x="495300" y="1340485"/>
            <a:ext cx="4736465" cy="4736465"/>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15"/>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56" name="Google Shape;356;p15"/>
          <p:cNvSpPr txBox="1"/>
          <p:nvPr/>
        </p:nvSpPr>
        <p:spPr>
          <a:xfrm>
            <a:off x="495300" y="333375"/>
            <a:ext cx="6651625"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1. Sentiment Word Lists (a sample)</a:t>
            </a:r>
            <a:endParaRPr/>
          </a:p>
        </p:txBody>
      </p:sp>
      <p:grpSp>
        <p:nvGrpSpPr>
          <p:cNvPr id="357" name="Google Shape;357;p15"/>
          <p:cNvGrpSpPr/>
          <p:nvPr/>
        </p:nvGrpSpPr>
        <p:grpSpPr>
          <a:xfrm>
            <a:off x="2136277" y="1460788"/>
            <a:ext cx="3163856" cy="4318636"/>
            <a:chOff x="3712982" y="2167861"/>
            <a:chExt cx="2453005" cy="4318636"/>
          </a:xfrm>
        </p:grpSpPr>
        <p:sp>
          <p:nvSpPr>
            <p:cNvPr id="358" name="Google Shape;358;p15"/>
            <p:cNvSpPr/>
            <p:nvPr/>
          </p:nvSpPr>
          <p:spPr>
            <a:xfrm>
              <a:off x="3712982" y="2375506"/>
              <a:ext cx="2453005" cy="4110990"/>
            </a:xfrm>
            <a:prstGeom prst="rect">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FFFFFF"/>
                </a:solidFill>
                <a:latin typeface="Calibri"/>
                <a:ea typeface="Calibri"/>
                <a:cs typeface="Calibri"/>
                <a:sym typeface="Calibri"/>
              </a:endParaRPr>
            </a:p>
          </p:txBody>
        </p:sp>
        <p:sp>
          <p:nvSpPr>
            <p:cNvPr id="359" name="Google Shape;359;p15"/>
            <p:cNvSpPr/>
            <p:nvPr/>
          </p:nvSpPr>
          <p:spPr>
            <a:xfrm>
              <a:off x="4191777" y="2168705"/>
              <a:ext cx="1495673" cy="207873"/>
            </a:xfrm>
            <a:prstGeom prst="trapezoid">
              <a:avLst>
                <a:gd fmla="val 67927" name="adj"/>
              </a:avLst>
            </a:prstGeom>
            <a:solidFill>
              <a:srgbClr val="024E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FFFFFF"/>
                </a:solidFill>
                <a:latin typeface="Calibri"/>
                <a:ea typeface="Calibri"/>
                <a:cs typeface="Calibri"/>
                <a:sym typeface="Calibri"/>
              </a:endParaRPr>
            </a:p>
          </p:txBody>
        </p:sp>
        <p:sp>
          <p:nvSpPr>
            <p:cNvPr id="360" name="Google Shape;360;p15"/>
            <p:cNvSpPr/>
            <p:nvPr/>
          </p:nvSpPr>
          <p:spPr>
            <a:xfrm rot="5400000">
              <a:off x="4442828" y="2056237"/>
              <a:ext cx="993572" cy="1216819"/>
            </a:xfrm>
            <a:prstGeom prst="homePlate">
              <a:avLst>
                <a:gd fmla="val 31720"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FFFFFF"/>
                </a:solidFill>
                <a:latin typeface="Calibri"/>
                <a:ea typeface="Calibri"/>
                <a:cs typeface="Calibri"/>
                <a:sym typeface="Calibri"/>
              </a:endParaRPr>
            </a:p>
          </p:txBody>
        </p:sp>
        <p:sp>
          <p:nvSpPr>
            <p:cNvPr id="361" name="Google Shape;361;p15"/>
            <p:cNvSpPr/>
            <p:nvPr/>
          </p:nvSpPr>
          <p:spPr>
            <a:xfrm>
              <a:off x="4679207" y="2373145"/>
              <a:ext cx="520819" cy="524983"/>
            </a:xfrm>
            <a:custGeom>
              <a:rect b="b" l="l" r="r" t="t"/>
              <a:pathLst>
                <a:path extrusionOk="0" h="58" w="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lt1"/>
            </a:solidFill>
            <a:ln>
              <a:noFill/>
            </a:ln>
          </p:spPr>
          <p:txBody>
            <a:bodyPr anchorCtr="0" anchor="t" bIns="60825" lIns="121675" spcFirstLastPara="1" rIns="121675" wrap="square" tIns="60825">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C000"/>
                </a:solidFill>
                <a:latin typeface="Calibri"/>
                <a:ea typeface="Calibri"/>
                <a:cs typeface="Calibri"/>
                <a:sym typeface="Calibri"/>
              </a:endParaRPr>
            </a:p>
          </p:txBody>
        </p:sp>
        <p:sp>
          <p:nvSpPr>
            <p:cNvPr id="362" name="Google Shape;362;p15"/>
            <p:cNvSpPr/>
            <p:nvPr/>
          </p:nvSpPr>
          <p:spPr>
            <a:xfrm>
              <a:off x="4044999" y="3687823"/>
              <a:ext cx="1642452" cy="270065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advantages</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diligently</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enhancement</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innovator</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positively</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creative</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lucrative</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collaboration</a:t>
              </a:r>
              <a:endParaRPr/>
            </a:p>
          </p:txBody>
        </p:sp>
        <p:sp>
          <p:nvSpPr>
            <p:cNvPr id="363" name="Google Shape;363;p15"/>
            <p:cNvSpPr txBox="1"/>
            <p:nvPr/>
          </p:nvSpPr>
          <p:spPr>
            <a:xfrm>
              <a:off x="4073574" y="3365873"/>
              <a:ext cx="1649440" cy="2768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Positive</a:t>
              </a:r>
              <a:endParaRPr/>
            </a:p>
          </p:txBody>
        </p:sp>
      </p:grpSp>
      <p:grpSp>
        <p:nvGrpSpPr>
          <p:cNvPr id="364" name="Google Shape;364;p15"/>
          <p:cNvGrpSpPr/>
          <p:nvPr/>
        </p:nvGrpSpPr>
        <p:grpSpPr>
          <a:xfrm>
            <a:off x="7369524" y="1461550"/>
            <a:ext cx="3163856" cy="4318001"/>
            <a:chOff x="6270509" y="2167861"/>
            <a:chExt cx="2453005" cy="4318001"/>
          </a:xfrm>
        </p:grpSpPr>
        <p:sp>
          <p:nvSpPr>
            <p:cNvPr id="365" name="Google Shape;365;p15"/>
            <p:cNvSpPr/>
            <p:nvPr/>
          </p:nvSpPr>
          <p:spPr>
            <a:xfrm>
              <a:off x="6270509" y="2375506"/>
              <a:ext cx="2453005" cy="4110355"/>
            </a:xfrm>
            <a:prstGeom prst="rect">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000000"/>
                </a:solidFill>
                <a:latin typeface="Calibri"/>
                <a:ea typeface="Calibri"/>
                <a:cs typeface="Calibri"/>
                <a:sym typeface="Calibri"/>
              </a:endParaRPr>
            </a:p>
          </p:txBody>
        </p:sp>
        <p:sp>
          <p:nvSpPr>
            <p:cNvPr id="366" name="Google Shape;366;p15"/>
            <p:cNvSpPr/>
            <p:nvPr/>
          </p:nvSpPr>
          <p:spPr>
            <a:xfrm>
              <a:off x="6749304" y="2168705"/>
              <a:ext cx="1495673" cy="207873"/>
            </a:xfrm>
            <a:prstGeom prst="trapezoid">
              <a:avLst>
                <a:gd fmla="val 67927" name="adj"/>
              </a:avLst>
            </a:prstGeom>
            <a:solidFill>
              <a:srgbClr val="024E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000000"/>
                </a:solidFill>
                <a:latin typeface="Calibri"/>
                <a:ea typeface="Calibri"/>
                <a:cs typeface="Calibri"/>
                <a:sym typeface="Calibri"/>
              </a:endParaRPr>
            </a:p>
          </p:txBody>
        </p:sp>
        <p:sp>
          <p:nvSpPr>
            <p:cNvPr id="367" name="Google Shape;367;p15"/>
            <p:cNvSpPr/>
            <p:nvPr/>
          </p:nvSpPr>
          <p:spPr>
            <a:xfrm rot="5400000">
              <a:off x="7000355" y="2056237"/>
              <a:ext cx="993572" cy="1216819"/>
            </a:xfrm>
            <a:prstGeom prst="homePlate">
              <a:avLst>
                <a:gd fmla="val 31720"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rgbClr val="000000"/>
                </a:solidFill>
                <a:latin typeface="Calibri"/>
                <a:ea typeface="Calibri"/>
                <a:cs typeface="Calibri"/>
                <a:sym typeface="Calibri"/>
              </a:endParaRPr>
            </a:p>
          </p:txBody>
        </p:sp>
        <p:sp>
          <p:nvSpPr>
            <p:cNvPr id="368" name="Google Shape;368;p15"/>
            <p:cNvSpPr/>
            <p:nvPr/>
          </p:nvSpPr>
          <p:spPr>
            <a:xfrm>
              <a:off x="7240900" y="2379396"/>
              <a:ext cx="512482" cy="512482"/>
            </a:xfrm>
            <a:custGeom>
              <a:rect b="b" l="l" r="r" t="t"/>
              <a:pathLst>
                <a:path extrusionOk="0" h="68" w="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lt1"/>
            </a:solidFill>
            <a:ln>
              <a:noFill/>
            </a:ln>
          </p:spPr>
          <p:txBody>
            <a:bodyPr anchorCtr="0" anchor="t" bIns="60825" lIns="121675" spcFirstLastPara="1" rIns="121675" wrap="square" tIns="60825">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000000"/>
                </a:solidFill>
                <a:latin typeface="Calibri"/>
                <a:ea typeface="Calibri"/>
                <a:cs typeface="Calibri"/>
                <a:sym typeface="Calibri"/>
              </a:endParaRPr>
            </a:p>
          </p:txBody>
        </p:sp>
        <p:sp>
          <p:nvSpPr>
            <p:cNvPr id="369" name="Google Shape;369;p15"/>
            <p:cNvSpPr/>
            <p:nvPr/>
          </p:nvSpPr>
          <p:spPr>
            <a:xfrm>
              <a:off x="6637007" y="3687823"/>
              <a:ext cx="1642452" cy="270065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aberrant</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disruption</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malfunction</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omission</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prosecute</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severity</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undermine</a:t>
              </a:r>
              <a:endParaRPr/>
            </a:p>
            <a:p>
              <a:pPr indent="0" lvl="0" marL="0" marR="0" rtl="0" algn="ctr">
                <a:lnSpc>
                  <a:spcPct val="120000"/>
                </a:lnSpc>
                <a:spcBef>
                  <a:spcPts val="320"/>
                </a:spcBef>
                <a:spcAft>
                  <a:spcPts val="0"/>
                </a:spcAft>
                <a:buClr>
                  <a:srgbClr val="000000"/>
                </a:buClr>
                <a:buSzPts val="1600"/>
                <a:buFont typeface="Microsoft YaHei"/>
                <a:buNone/>
              </a:pPr>
              <a:r>
                <a:rPr b="0" i="0" lang="en-US" sz="1600" u="none" cap="none" strike="noStrike">
                  <a:solidFill>
                    <a:srgbClr val="000000"/>
                  </a:solidFill>
                  <a:latin typeface="Microsoft YaHei"/>
                  <a:ea typeface="Microsoft YaHei"/>
                  <a:cs typeface="Microsoft YaHei"/>
                  <a:sym typeface="Microsoft YaHei"/>
                </a:rPr>
                <a:t> wrongdoing</a:t>
              </a:r>
              <a:endParaRPr/>
            </a:p>
          </p:txBody>
        </p:sp>
        <p:sp>
          <p:nvSpPr>
            <p:cNvPr id="370" name="Google Shape;370;p15"/>
            <p:cNvSpPr txBox="1"/>
            <p:nvPr/>
          </p:nvSpPr>
          <p:spPr>
            <a:xfrm>
              <a:off x="6752577" y="3365238"/>
              <a:ext cx="1510694" cy="2768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Negative </a:t>
              </a:r>
              <a:endParaRPr b="1" i="0" sz="16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6"/>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77" name="Google Shape;377;p16"/>
          <p:cNvSpPr txBox="1"/>
          <p:nvPr/>
        </p:nvSpPr>
        <p:spPr>
          <a:xfrm>
            <a:off x="495300" y="333375"/>
            <a:ext cx="5351145"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2. Building ESG Dictionaries</a:t>
            </a:r>
            <a:endParaRPr/>
          </a:p>
        </p:txBody>
      </p:sp>
      <p:sp>
        <p:nvSpPr>
          <p:cNvPr id="378" name="Google Shape;378;p16"/>
          <p:cNvSpPr txBox="1"/>
          <p:nvPr/>
        </p:nvSpPr>
        <p:spPr>
          <a:xfrm>
            <a:off x="495300" y="1242060"/>
            <a:ext cx="11327765" cy="47078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Objective and Application: </a:t>
            </a:r>
            <a:endParaRPr/>
          </a:p>
          <a:p>
            <a:pPr indent="-158750" lvl="0" marL="285750" marR="0" rtl="0" algn="l">
              <a:lnSpc>
                <a:spcPct val="100000"/>
              </a:lnSpc>
              <a:spcBef>
                <a:spcPts val="0"/>
              </a:spcBef>
              <a:spcAft>
                <a:spcPts val="0"/>
              </a:spcAft>
              <a:buClr>
                <a:schemeClr val="dk1"/>
              </a:buClr>
              <a:buSzPts val="2000"/>
              <a:buFont typeface="Noto Sans Symbols"/>
              <a:buNone/>
            </a:pPr>
            <a:r>
              <a:t/>
            </a:r>
            <a:endParaRPr b="1"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Creates specific dictionaries to identify ESG-related discussions within annual reports</a:t>
            </a:r>
            <a:endParaRPr/>
          </a:p>
          <a:p>
            <a:pPr indent="-158750" lvl="0" marL="28575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They will be used to detect and analyze ESG-related discussions in corporate documents</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Process Overview:</a:t>
            </a:r>
            <a:endParaRPr/>
          </a:p>
          <a:p>
            <a:pPr indent="-158750" lvl="0" marL="285750" marR="0" rtl="0" algn="l">
              <a:lnSpc>
                <a:spcPct val="100000"/>
              </a:lnSpc>
              <a:spcBef>
                <a:spcPts val="0"/>
              </a:spcBef>
              <a:spcAft>
                <a:spcPts val="0"/>
              </a:spcAft>
              <a:buClr>
                <a:schemeClr val="dk1"/>
              </a:buClr>
              <a:buSzPts val="2000"/>
              <a:buFont typeface="Noto Sans Symbols"/>
              <a:buNone/>
            </a:pPr>
            <a:r>
              <a:t/>
            </a:r>
            <a:endParaRPr b="1"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Preparation: </a:t>
            </a:r>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Collect and preprocess textual content from designated ESG and non-ESG libraries</a:t>
            </a:r>
            <a:endParaRPr/>
          </a:p>
          <a:p>
            <a:pPr indent="-342900" lvl="1" marL="8001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Location Name Removal: NLP is used to exclude geographical entities (cities, states, countries) to focus on thematic content</a:t>
            </a:r>
            <a:endParaRPr/>
          </a:p>
          <a:p>
            <a:pPr indent="-215900" lvl="0" marL="34290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Dictionary Construction (in the next slide)</a:t>
            </a:r>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17"/>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385" name="Google Shape;385;p17"/>
          <p:cNvSpPr txBox="1"/>
          <p:nvPr/>
        </p:nvSpPr>
        <p:spPr>
          <a:xfrm>
            <a:off x="495300" y="333375"/>
            <a:ext cx="9246870"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2. Building ESG Dictionaries</a:t>
            </a:r>
            <a:endParaRPr/>
          </a:p>
        </p:txBody>
      </p:sp>
      <p:grpSp>
        <p:nvGrpSpPr>
          <p:cNvPr id="386" name="Google Shape;386;p17"/>
          <p:cNvGrpSpPr/>
          <p:nvPr/>
        </p:nvGrpSpPr>
        <p:grpSpPr>
          <a:xfrm>
            <a:off x="3942607" y="1291578"/>
            <a:ext cx="4307173" cy="4307174"/>
            <a:chOff x="3941972" y="1663688"/>
            <a:chExt cx="4307173" cy="4307174"/>
          </a:xfrm>
        </p:grpSpPr>
        <p:sp>
          <p:nvSpPr>
            <p:cNvPr id="387" name="Google Shape;387;p17"/>
            <p:cNvSpPr/>
            <p:nvPr/>
          </p:nvSpPr>
          <p:spPr>
            <a:xfrm rot="2700000">
              <a:off x="4747492" y="1792831"/>
              <a:ext cx="300061" cy="1652812"/>
            </a:xfrm>
            <a:prstGeom prst="bentArrow">
              <a:avLst>
                <a:gd fmla="val 13663" name="adj1"/>
                <a:gd fmla="val 25006" name="adj2"/>
                <a:gd fmla="val 43568" name="adj3"/>
                <a:gd fmla="val 0" name="adj4"/>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8" name="Google Shape;388;p17"/>
            <p:cNvSpPr/>
            <p:nvPr/>
          </p:nvSpPr>
          <p:spPr>
            <a:xfrm flipH="1" rot="-8100000">
              <a:off x="4192898" y="3183482"/>
              <a:ext cx="300061" cy="41319"/>
            </a:xfrm>
            <a:prstGeom prst="rect">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89" name="Google Shape;389;p17"/>
            <p:cNvSpPr/>
            <p:nvPr/>
          </p:nvSpPr>
          <p:spPr>
            <a:xfrm rot="-2700000">
              <a:off x="4725749" y="4167162"/>
              <a:ext cx="300060" cy="1652812"/>
            </a:xfrm>
            <a:prstGeom prst="bentArrow">
              <a:avLst>
                <a:gd fmla="val 13663" name="adj1"/>
                <a:gd fmla="val 25006" name="adj2"/>
                <a:gd fmla="val 43568" name="adj3"/>
                <a:gd fmla="val 0" name="adj4"/>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0" name="Google Shape;390;p17"/>
            <p:cNvSpPr/>
            <p:nvPr/>
          </p:nvSpPr>
          <p:spPr>
            <a:xfrm flipH="1" rot="8100000">
              <a:off x="5310653" y="5527501"/>
              <a:ext cx="300060" cy="41319"/>
            </a:xfrm>
            <a:prstGeom prst="rect">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1" name="Google Shape;391;p17"/>
            <p:cNvSpPr/>
            <p:nvPr/>
          </p:nvSpPr>
          <p:spPr>
            <a:xfrm rot="8100000">
              <a:off x="7110579" y="1782329"/>
              <a:ext cx="300060" cy="1652812"/>
            </a:xfrm>
            <a:prstGeom prst="bentArrow">
              <a:avLst>
                <a:gd fmla="val 13663" name="adj1"/>
                <a:gd fmla="val 25006" name="adj2"/>
                <a:gd fmla="val 43568" name="adj3"/>
                <a:gd fmla="val 0" name="adj4"/>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2" name="Google Shape;392;p17"/>
            <p:cNvSpPr/>
            <p:nvPr/>
          </p:nvSpPr>
          <p:spPr>
            <a:xfrm flipH="1" rot="-2700000">
              <a:off x="6525675" y="2033482"/>
              <a:ext cx="300060" cy="41319"/>
            </a:xfrm>
            <a:prstGeom prst="rect">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3" name="Google Shape;393;p17"/>
            <p:cNvSpPr/>
            <p:nvPr/>
          </p:nvSpPr>
          <p:spPr>
            <a:xfrm rot="-8100000">
              <a:off x="7143566" y="4188905"/>
              <a:ext cx="300061" cy="1652812"/>
            </a:xfrm>
            <a:prstGeom prst="bentArrow">
              <a:avLst>
                <a:gd fmla="val 13663" name="adj1"/>
                <a:gd fmla="val 25006" name="adj2"/>
                <a:gd fmla="val 43568" name="adj3"/>
                <a:gd fmla="val 0" name="adj4"/>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4" name="Google Shape;394;p17"/>
            <p:cNvSpPr/>
            <p:nvPr/>
          </p:nvSpPr>
          <p:spPr>
            <a:xfrm flipH="1" rot="2700000">
              <a:off x="7698159" y="4409747"/>
              <a:ext cx="300061" cy="41319"/>
            </a:xfrm>
            <a:prstGeom prst="rect">
              <a:avLst/>
            </a:prstGeom>
            <a:solidFill>
              <a:srgbClr val="ADBAC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95" name="Google Shape;395;p17"/>
            <p:cNvSpPr/>
            <p:nvPr/>
          </p:nvSpPr>
          <p:spPr>
            <a:xfrm flipH="1" rot="8100000">
              <a:off x="6455778" y="3074438"/>
              <a:ext cx="1485674" cy="1485674"/>
            </a:xfrm>
            <a:prstGeom prst="roundRect">
              <a:avLst>
                <a:gd fmla="val 9646" name="adj"/>
              </a:avLst>
            </a:prstGeom>
            <a:solidFill>
              <a:srgbClr val="03715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396" name="Google Shape;396;p17"/>
            <p:cNvGrpSpPr/>
            <p:nvPr/>
          </p:nvGrpSpPr>
          <p:grpSpPr>
            <a:xfrm>
              <a:off x="6880423" y="3544610"/>
              <a:ext cx="613402" cy="593867"/>
              <a:chOff x="2339975" y="3200401"/>
              <a:chExt cx="249238" cy="241301"/>
            </a:xfrm>
          </p:grpSpPr>
          <p:sp>
            <p:nvSpPr>
              <p:cNvPr id="397" name="Google Shape;397;p17"/>
              <p:cNvSpPr/>
              <p:nvPr/>
            </p:nvSpPr>
            <p:spPr>
              <a:xfrm>
                <a:off x="2428875" y="3297238"/>
                <a:ext cx="28575" cy="25400"/>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398" name="Google Shape;398;p17"/>
              <p:cNvSpPr/>
              <p:nvPr/>
            </p:nvSpPr>
            <p:spPr>
              <a:xfrm>
                <a:off x="2473325" y="3297238"/>
                <a:ext cx="28575" cy="25400"/>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399" name="Google Shape;399;p17"/>
              <p:cNvSpPr/>
              <p:nvPr/>
            </p:nvSpPr>
            <p:spPr>
              <a:xfrm>
                <a:off x="2516188" y="3297238"/>
                <a:ext cx="28575" cy="25400"/>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0" name="Google Shape;400;p17"/>
              <p:cNvSpPr/>
              <p:nvPr/>
            </p:nvSpPr>
            <p:spPr>
              <a:xfrm>
                <a:off x="2428875" y="3338513"/>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1" name="Google Shape;401;p17"/>
              <p:cNvSpPr/>
              <p:nvPr/>
            </p:nvSpPr>
            <p:spPr>
              <a:xfrm>
                <a:off x="2473325" y="3338513"/>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2" name="Google Shape;402;p17"/>
              <p:cNvSpPr/>
              <p:nvPr/>
            </p:nvSpPr>
            <p:spPr>
              <a:xfrm>
                <a:off x="2516188" y="3338513"/>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3" name="Google Shape;403;p17"/>
              <p:cNvSpPr/>
              <p:nvPr/>
            </p:nvSpPr>
            <p:spPr>
              <a:xfrm>
                <a:off x="2428875" y="3378201"/>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4" name="Google Shape;404;p17"/>
              <p:cNvSpPr/>
              <p:nvPr/>
            </p:nvSpPr>
            <p:spPr>
              <a:xfrm>
                <a:off x="2386013" y="3338513"/>
                <a:ext cx="25400"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5" name="Google Shape;405;p17"/>
              <p:cNvSpPr/>
              <p:nvPr/>
            </p:nvSpPr>
            <p:spPr>
              <a:xfrm>
                <a:off x="2386013" y="3378201"/>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6" name="Google Shape;406;p17"/>
              <p:cNvSpPr/>
              <p:nvPr/>
            </p:nvSpPr>
            <p:spPr>
              <a:xfrm>
                <a:off x="2473325" y="3378201"/>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7" name="Google Shape;407;p17"/>
              <p:cNvSpPr/>
              <p:nvPr/>
            </p:nvSpPr>
            <p:spPr>
              <a:xfrm>
                <a:off x="2516188" y="3378201"/>
                <a:ext cx="28575" cy="23813"/>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8" name="Google Shape;408;p17"/>
              <p:cNvSpPr/>
              <p:nvPr/>
            </p:nvSpPr>
            <p:spPr>
              <a:xfrm>
                <a:off x="2339975" y="3217864"/>
                <a:ext cx="249238" cy="223838"/>
              </a:xfrm>
              <a:custGeom>
                <a:rect b="b" l="l" r="r" t="t"/>
                <a:pathLst>
                  <a:path extrusionOk="0" h="141" w="157">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09" name="Google Shape;409;p17"/>
              <p:cNvSpPr/>
              <p:nvPr/>
            </p:nvSpPr>
            <p:spPr>
              <a:xfrm>
                <a:off x="2387600" y="3200401"/>
                <a:ext cx="20638" cy="34925"/>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410" name="Google Shape;410;p17"/>
              <p:cNvSpPr/>
              <p:nvPr/>
            </p:nvSpPr>
            <p:spPr>
              <a:xfrm>
                <a:off x="2525713" y="3200401"/>
                <a:ext cx="23813" cy="34925"/>
              </a:xfrm>
              <a:prstGeom prst="rect">
                <a:avLst/>
              </a:pr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411" name="Google Shape;411;p17"/>
            <p:cNvSpPr/>
            <p:nvPr/>
          </p:nvSpPr>
          <p:spPr>
            <a:xfrm flipH="1" rot="8100000">
              <a:off x="5352721" y="4177495"/>
              <a:ext cx="1485674" cy="1485674"/>
            </a:xfrm>
            <a:prstGeom prst="roundRect">
              <a:avLst>
                <a:gd fmla="val 9646" name="adj"/>
              </a:avLst>
            </a:prstGeom>
            <a:solidFill>
              <a:srgbClr val="6A6A6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2" name="Google Shape;412;p17"/>
            <p:cNvSpPr/>
            <p:nvPr/>
          </p:nvSpPr>
          <p:spPr>
            <a:xfrm>
              <a:off x="5801694" y="4639527"/>
              <a:ext cx="587506" cy="505264"/>
            </a:xfrm>
            <a:custGeom>
              <a:rect b="b" l="l" r="r" t="t"/>
              <a:pathLst>
                <a:path extrusionOk="0" h="21446" w="21332">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rgbClr val="FFFF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3100"/>
                <a:buFont typeface="NTR"/>
                <a:buNone/>
              </a:pPr>
              <a:r>
                <a:t/>
              </a:r>
              <a:endParaRPr b="1" i="0" sz="3100" u="none" cap="none" strike="noStrike">
                <a:solidFill>
                  <a:srgbClr val="000000"/>
                </a:solidFill>
                <a:latin typeface="Arial"/>
                <a:ea typeface="Arial"/>
                <a:cs typeface="Arial"/>
                <a:sym typeface="Arial"/>
              </a:endParaRPr>
            </a:p>
          </p:txBody>
        </p:sp>
        <p:sp>
          <p:nvSpPr>
            <p:cNvPr id="413" name="Google Shape;413;p17"/>
            <p:cNvSpPr/>
            <p:nvPr/>
          </p:nvSpPr>
          <p:spPr>
            <a:xfrm flipH="1" rot="8100000">
              <a:off x="4249665" y="3074438"/>
              <a:ext cx="1485674" cy="1485674"/>
            </a:xfrm>
            <a:prstGeom prst="roundRect">
              <a:avLst>
                <a:gd fmla="val 9646" name="adj"/>
              </a:avLst>
            </a:prstGeom>
            <a:solidFill>
              <a:srgbClr val="03715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4" name="Google Shape;414;p17"/>
            <p:cNvSpPr/>
            <p:nvPr/>
          </p:nvSpPr>
          <p:spPr>
            <a:xfrm>
              <a:off x="4622339" y="3522435"/>
              <a:ext cx="720330" cy="576242"/>
            </a:xfrm>
            <a:custGeom>
              <a:rect b="b" l="l" r="r" t="t"/>
              <a:pathLst>
                <a:path extrusionOk="0" h="21600" w="2160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l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FFFFFF"/>
                </a:buClr>
                <a:buSzPts val="3200"/>
                <a:buFont typeface="Helvetica Neue Light"/>
                <a:buNone/>
              </a:pPr>
              <a:r>
                <a:t/>
              </a:r>
              <a:endParaRPr b="0" i="0" sz="3200" u="none" cap="none" strike="noStrike">
                <a:solidFill>
                  <a:srgbClr val="000000"/>
                </a:solidFill>
                <a:latin typeface="Arial"/>
                <a:ea typeface="Arial"/>
                <a:cs typeface="Arial"/>
                <a:sym typeface="Arial"/>
              </a:endParaRPr>
            </a:p>
          </p:txBody>
        </p:sp>
        <p:sp>
          <p:nvSpPr>
            <p:cNvPr id="415" name="Google Shape;415;p17"/>
            <p:cNvSpPr/>
            <p:nvPr/>
          </p:nvSpPr>
          <p:spPr>
            <a:xfrm flipH="1" rot="8100000">
              <a:off x="5352721" y="1971381"/>
              <a:ext cx="1485674" cy="1485674"/>
            </a:xfrm>
            <a:prstGeom prst="roundRect">
              <a:avLst>
                <a:gd fmla="val 9646" name="adj"/>
              </a:avLst>
            </a:prstGeom>
            <a:solidFill>
              <a:srgbClr val="6A6A6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16" name="Google Shape;416;p17"/>
            <p:cNvSpPr/>
            <p:nvPr/>
          </p:nvSpPr>
          <p:spPr>
            <a:xfrm>
              <a:off x="5802898" y="2468253"/>
              <a:ext cx="664971" cy="542729"/>
            </a:xfrm>
            <a:custGeom>
              <a:rect b="b" l="l" r="r" t="t"/>
              <a:pathLst>
                <a:path extrusionOk="0" h="312" w="38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417" name="Google Shape;417;p17"/>
          <p:cNvSpPr txBox="1"/>
          <p:nvPr/>
        </p:nvSpPr>
        <p:spPr>
          <a:xfrm>
            <a:off x="8373745" y="1745615"/>
            <a:ext cx="2746375" cy="6089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STEP 2: </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FREQUENCY ANALYSIS</a:t>
            </a:r>
            <a:endParaRPr/>
          </a:p>
        </p:txBody>
      </p:sp>
      <p:sp>
        <p:nvSpPr>
          <p:cNvPr id="418" name="Google Shape;418;p17"/>
          <p:cNvSpPr txBox="1"/>
          <p:nvPr/>
        </p:nvSpPr>
        <p:spPr>
          <a:xfrm>
            <a:off x="8354990" y="2558702"/>
            <a:ext cx="2333999" cy="7385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Identify and count occurrences of each token</a:t>
            </a:r>
            <a:endParaRPr/>
          </a:p>
        </p:txBody>
      </p:sp>
      <p:sp>
        <p:nvSpPr>
          <p:cNvPr id="419" name="Google Shape;419;p17"/>
          <p:cNvSpPr txBox="1"/>
          <p:nvPr/>
        </p:nvSpPr>
        <p:spPr>
          <a:xfrm>
            <a:off x="8373769" y="4339145"/>
            <a:ext cx="2338080" cy="55372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STEP 3: FILTERING NON-ESG CONTENT</a:t>
            </a:r>
            <a:endParaRPr/>
          </a:p>
        </p:txBody>
      </p:sp>
      <p:sp>
        <p:nvSpPr>
          <p:cNvPr id="420" name="Google Shape;420;p17"/>
          <p:cNvSpPr txBox="1"/>
          <p:nvPr/>
        </p:nvSpPr>
        <p:spPr>
          <a:xfrm>
            <a:off x="8377850" y="5058755"/>
            <a:ext cx="2333999" cy="98488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Remove common tokens found in non-ESG libraries to ensure ESG dictionaries' relevance</a:t>
            </a:r>
            <a:endParaRPr/>
          </a:p>
        </p:txBody>
      </p:sp>
      <p:sp>
        <p:nvSpPr>
          <p:cNvPr id="421" name="Google Shape;421;p17"/>
          <p:cNvSpPr txBox="1"/>
          <p:nvPr/>
        </p:nvSpPr>
        <p:spPr>
          <a:xfrm>
            <a:off x="1376436" y="1739397"/>
            <a:ext cx="2338080" cy="55372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STEP 1: TOKENIZATION</a:t>
            </a:r>
            <a:endParaRPr/>
          </a:p>
        </p:txBody>
      </p:sp>
      <p:sp>
        <p:nvSpPr>
          <p:cNvPr id="422" name="Google Shape;422;p17"/>
          <p:cNvSpPr txBox="1"/>
          <p:nvPr/>
        </p:nvSpPr>
        <p:spPr>
          <a:xfrm>
            <a:off x="967740" y="2558415"/>
            <a:ext cx="2747010" cy="73850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Break down preprocessed texts into tokens (words or phrases)</a:t>
            </a:r>
            <a:endParaRPr/>
          </a:p>
        </p:txBody>
      </p:sp>
      <p:sp>
        <p:nvSpPr>
          <p:cNvPr id="423" name="Google Shape;423;p17"/>
          <p:cNvSpPr txBox="1"/>
          <p:nvPr/>
        </p:nvSpPr>
        <p:spPr>
          <a:xfrm>
            <a:off x="969010" y="4338955"/>
            <a:ext cx="2745740" cy="94107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STEP 4: </a:t>
            </a:r>
            <a:endParaRPr/>
          </a:p>
          <a:p>
            <a:pPr indent="0" lvl="0" marL="0" marR="0" rtl="0" algn="r">
              <a:lnSpc>
                <a:spcPct val="100000"/>
              </a:lnSpc>
              <a:spcBef>
                <a:spcPts val="36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FINAL DICTIONARIES</a:t>
            </a:r>
            <a:endParaRPr b="1" i="0" sz="1800" u="none" cap="none" strike="noStrike">
              <a:solidFill>
                <a:srgbClr val="000000"/>
              </a:solidFill>
              <a:latin typeface="Arial"/>
              <a:ea typeface="Arial"/>
              <a:cs typeface="Arial"/>
              <a:sym typeface="Arial"/>
            </a:endParaRPr>
          </a:p>
          <a:p>
            <a:pPr indent="0" lvl="0" marL="0" marR="0" rtl="0" algn="r">
              <a:lnSpc>
                <a:spcPct val="100000"/>
              </a:lnSpc>
              <a:spcBef>
                <a:spcPts val="360"/>
              </a:spcBef>
              <a:spcAft>
                <a:spcPts val="0"/>
              </a:spcAft>
              <a:buClr>
                <a:schemeClr val="dk1"/>
              </a:buClr>
              <a:buSzPts val="1800"/>
              <a:buFont typeface="Calibri"/>
              <a:buNone/>
            </a:pPr>
            <a:r>
              <a:t/>
            </a:r>
            <a:endParaRPr b="1" i="0" sz="1800" u="none" cap="none" strike="noStrike">
              <a:solidFill>
                <a:srgbClr val="000000"/>
              </a:solidFill>
              <a:latin typeface="Arial"/>
              <a:ea typeface="Arial"/>
              <a:cs typeface="Arial"/>
              <a:sym typeface="Arial"/>
            </a:endParaRPr>
          </a:p>
        </p:txBody>
      </p:sp>
      <p:sp>
        <p:nvSpPr>
          <p:cNvPr id="424" name="Google Shape;424;p17"/>
          <p:cNvSpPr txBox="1"/>
          <p:nvPr/>
        </p:nvSpPr>
        <p:spPr>
          <a:xfrm>
            <a:off x="969010" y="5059045"/>
            <a:ext cx="2745740" cy="98488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Compile unique, category-specific dictionaries for Environmental, Social, and Governance themes</a:t>
            </a:r>
            <a:endParaRPr/>
          </a:p>
        </p:txBody>
      </p:sp>
      <p:sp>
        <p:nvSpPr>
          <p:cNvPr id="425" name="Google Shape;425;p17"/>
          <p:cNvSpPr txBox="1"/>
          <p:nvPr/>
        </p:nvSpPr>
        <p:spPr>
          <a:xfrm>
            <a:off x="980440" y="1058545"/>
            <a:ext cx="3483610" cy="3987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Dictionary Construction:</a:t>
            </a:r>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8"/>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432" name="Google Shape;432;p18"/>
          <p:cNvSpPr txBox="1"/>
          <p:nvPr/>
        </p:nvSpPr>
        <p:spPr>
          <a:xfrm>
            <a:off x="495300" y="334010"/>
            <a:ext cx="7472045"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3. Identifying ESG Discussions</a:t>
            </a:r>
            <a:endParaRPr/>
          </a:p>
        </p:txBody>
      </p:sp>
      <p:grpSp>
        <p:nvGrpSpPr>
          <p:cNvPr id="433" name="Google Shape;433;p18"/>
          <p:cNvGrpSpPr/>
          <p:nvPr/>
        </p:nvGrpSpPr>
        <p:grpSpPr>
          <a:xfrm>
            <a:off x="5366017" y="1330435"/>
            <a:ext cx="6129020" cy="4523105"/>
            <a:chOff x="5366017" y="1489820"/>
            <a:chExt cx="6129020" cy="4523105"/>
          </a:xfrm>
        </p:grpSpPr>
        <p:sp>
          <p:nvSpPr>
            <p:cNvPr id="434" name="Google Shape;434;p18"/>
            <p:cNvSpPr/>
            <p:nvPr/>
          </p:nvSpPr>
          <p:spPr>
            <a:xfrm>
              <a:off x="5366017" y="4370933"/>
              <a:ext cx="774193" cy="772838"/>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FFFF"/>
                </a:solidFill>
                <a:latin typeface="Calibri"/>
                <a:ea typeface="Calibri"/>
                <a:cs typeface="Calibri"/>
                <a:sym typeface="Calibri"/>
              </a:endParaRPr>
            </a:p>
          </p:txBody>
        </p:sp>
        <p:pic>
          <p:nvPicPr>
            <p:cNvPr id="435" name="Google Shape;435;p18"/>
            <p:cNvPicPr preferRelativeResize="0"/>
            <p:nvPr/>
          </p:nvPicPr>
          <p:blipFill rotWithShape="1">
            <a:blip r:embed="rId4">
              <a:alphaModFix/>
            </a:blip>
            <a:srcRect b="0" l="0" r="0" t="0"/>
            <a:stretch/>
          </p:blipFill>
          <p:spPr>
            <a:xfrm>
              <a:off x="5544879" y="4515302"/>
              <a:ext cx="416471" cy="363257"/>
            </a:xfrm>
            <a:prstGeom prst="rect">
              <a:avLst/>
            </a:prstGeom>
            <a:noFill/>
            <a:ln>
              <a:noFill/>
            </a:ln>
          </p:spPr>
        </p:pic>
        <p:sp>
          <p:nvSpPr>
            <p:cNvPr id="436" name="Google Shape;436;p18"/>
            <p:cNvSpPr/>
            <p:nvPr/>
          </p:nvSpPr>
          <p:spPr>
            <a:xfrm>
              <a:off x="5366017" y="1489820"/>
              <a:ext cx="774193" cy="772838"/>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FFFF"/>
                </a:solidFill>
                <a:latin typeface="Calibri"/>
                <a:ea typeface="Calibri"/>
                <a:cs typeface="Calibri"/>
                <a:sym typeface="Calibri"/>
              </a:endParaRPr>
            </a:p>
          </p:txBody>
        </p:sp>
        <p:pic>
          <p:nvPicPr>
            <p:cNvPr id="437" name="Google Shape;437;p18"/>
            <p:cNvPicPr preferRelativeResize="0"/>
            <p:nvPr/>
          </p:nvPicPr>
          <p:blipFill rotWithShape="1">
            <a:blip r:embed="rId5">
              <a:alphaModFix/>
            </a:blip>
            <a:srcRect b="0" l="0" r="0" t="0"/>
            <a:stretch/>
          </p:blipFill>
          <p:spPr>
            <a:xfrm>
              <a:off x="5530643" y="1652782"/>
              <a:ext cx="440082" cy="439312"/>
            </a:xfrm>
            <a:prstGeom prst="rect">
              <a:avLst/>
            </a:prstGeom>
            <a:noFill/>
            <a:ln>
              <a:noFill/>
            </a:ln>
          </p:spPr>
        </p:pic>
        <p:sp>
          <p:nvSpPr>
            <p:cNvPr id="438" name="Google Shape;438;p18"/>
            <p:cNvSpPr txBox="1"/>
            <p:nvPr/>
          </p:nvSpPr>
          <p:spPr>
            <a:xfrm>
              <a:off x="6390907" y="2092435"/>
              <a:ext cx="4631055" cy="2066925"/>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Analyzes the text three sentences at a time.</a:t>
              </a:r>
              <a:endParaRPr/>
            </a:p>
            <a:p>
              <a:pPr indent="-285750" lvl="0" marL="285750" marR="0" rtl="0" algn="l">
                <a:lnSpc>
                  <a:spcPct val="10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This window size is chosen to ensure that the analysis captures enough context around keywords or phrases related to ESG topics without being too narrow or too broad. </a:t>
              </a:r>
              <a:endParaRPr/>
            </a:p>
            <a:p>
              <a:pPr indent="-285750" lvl="0" marL="285750" marR="0" rtl="0" algn="l">
                <a:lnSpc>
                  <a:spcPct val="10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Allows for a more nuanced detection of ESG discussions, considering the immediate context in which terms are used.</a:t>
              </a:r>
              <a:endParaRPr/>
            </a:p>
          </p:txBody>
        </p:sp>
        <p:sp>
          <p:nvSpPr>
            <p:cNvPr id="439" name="Google Shape;439;p18"/>
            <p:cNvSpPr txBox="1"/>
            <p:nvPr/>
          </p:nvSpPr>
          <p:spPr>
            <a:xfrm>
              <a:off x="6387097" y="4498450"/>
              <a:ext cx="381635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Category-Specific Analysis</a:t>
              </a:r>
              <a:endParaRPr/>
            </a:p>
          </p:txBody>
        </p:sp>
        <p:sp>
          <p:nvSpPr>
            <p:cNvPr id="440" name="Google Shape;440;p18"/>
            <p:cNvSpPr txBox="1"/>
            <p:nvPr/>
          </p:nvSpPr>
          <p:spPr>
            <a:xfrm>
              <a:off x="6387097" y="4979780"/>
              <a:ext cx="5107940" cy="1033145"/>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The above process is repeated for each ESG category (Environmental, Social, Governance). </a:t>
              </a:r>
              <a:endParaRPr/>
            </a:p>
            <a:p>
              <a:pPr indent="-285750" lvl="0" marL="285750" marR="0" rtl="0" algn="l">
                <a:lnSpc>
                  <a:spcPct val="10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For each category, we look for occurrences of terms from predefined dictionaries specific to that category. </a:t>
              </a:r>
              <a:endParaRPr/>
            </a:p>
          </p:txBody>
        </p:sp>
        <p:sp>
          <p:nvSpPr>
            <p:cNvPr id="441" name="Google Shape;441;p18"/>
            <p:cNvSpPr txBox="1"/>
            <p:nvPr/>
          </p:nvSpPr>
          <p:spPr>
            <a:xfrm>
              <a:off x="6387097" y="1653015"/>
              <a:ext cx="4634865"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 Three-Sentence Moving Window</a:t>
              </a:r>
              <a:endParaRPr/>
            </a:p>
          </p:txBody>
        </p:sp>
      </p:grpSp>
      <p:pic>
        <p:nvPicPr>
          <p:cNvPr descr="2_converted" id="442" name="Google Shape;442;p18"/>
          <p:cNvPicPr preferRelativeResize="0"/>
          <p:nvPr/>
        </p:nvPicPr>
        <p:blipFill rotWithShape="1">
          <a:blip r:embed="rId6">
            <a:alphaModFix/>
          </a:blip>
          <a:srcRect b="0" l="0" r="0" t="0"/>
          <a:stretch/>
        </p:blipFill>
        <p:spPr>
          <a:xfrm>
            <a:off x="495300" y="1493520"/>
            <a:ext cx="4185920" cy="4185920"/>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19"/>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449" name="Google Shape;449;p19"/>
          <p:cNvSpPr txBox="1"/>
          <p:nvPr/>
        </p:nvSpPr>
        <p:spPr>
          <a:xfrm>
            <a:off x="495300" y="333375"/>
            <a:ext cx="9089390"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4. Quantifying Discussions and Calculating Points</a:t>
            </a:r>
            <a:endParaRPr/>
          </a:p>
        </p:txBody>
      </p:sp>
      <p:grpSp>
        <p:nvGrpSpPr>
          <p:cNvPr id="450" name="Google Shape;450;p19"/>
          <p:cNvGrpSpPr/>
          <p:nvPr/>
        </p:nvGrpSpPr>
        <p:grpSpPr>
          <a:xfrm>
            <a:off x="495156" y="1323496"/>
            <a:ext cx="10864850" cy="4755515"/>
            <a:chOff x="1189846" y="2133756"/>
            <a:chExt cx="10864850" cy="4755515"/>
          </a:xfrm>
        </p:grpSpPr>
        <p:sp>
          <p:nvSpPr>
            <p:cNvPr id="451" name="Google Shape;451;p19"/>
            <p:cNvSpPr/>
            <p:nvPr/>
          </p:nvSpPr>
          <p:spPr>
            <a:xfrm>
              <a:off x="1189846" y="2133756"/>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 name="Google Shape;452;p19"/>
            <p:cNvSpPr/>
            <p:nvPr/>
          </p:nvSpPr>
          <p:spPr>
            <a:xfrm>
              <a:off x="1189846" y="3872360"/>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hone.png" id="453" name="Google Shape;453;p19"/>
            <p:cNvPicPr preferRelativeResize="0"/>
            <p:nvPr/>
          </p:nvPicPr>
          <p:blipFill rotWithShape="1">
            <a:blip r:embed="rId4">
              <a:alphaModFix/>
            </a:blip>
            <a:srcRect b="0" l="0" r="0" t="0"/>
            <a:stretch/>
          </p:blipFill>
          <p:spPr>
            <a:xfrm>
              <a:off x="1337166" y="4029840"/>
              <a:ext cx="289548" cy="289548"/>
            </a:xfrm>
            <a:prstGeom prst="rect">
              <a:avLst/>
            </a:prstGeom>
            <a:noFill/>
            <a:ln>
              <a:noFill/>
            </a:ln>
          </p:spPr>
        </p:pic>
        <p:pic>
          <p:nvPicPr>
            <p:cNvPr descr="bulb.png" id="454" name="Google Shape;454;p19"/>
            <p:cNvPicPr preferRelativeResize="0"/>
            <p:nvPr/>
          </p:nvPicPr>
          <p:blipFill rotWithShape="1">
            <a:blip r:embed="rId5">
              <a:alphaModFix/>
            </a:blip>
            <a:srcRect b="0" l="0" r="0" t="0"/>
            <a:stretch/>
          </p:blipFill>
          <p:spPr>
            <a:xfrm>
              <a:off x="1327006" y="2297099"/>
              <a:ext cx="289548" cy="289548"/>
            </a:xfrm>
            <a:prstGeom prst="rect">
              <a:avLst/>
            </a:prstGeom>
            <a:noFill/>
            <a:ln>
              <a:noFill/>
            </a:ln>
          </p:spPr>
        </p:pic>
        <p:sp>
          <p:nvSpPr>
            <p:cNvPr id="455" name="Google Shape;455;p19"/>
            <p:cNvSpPr/>
            <p:nvPr/>
          </p:nvSpPr>
          <p:spPr>
            <a:xfrm>
              <a:off x="1189846" y="5307137"/>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loud.png" id="456" name="Google Shape;456;p19"/>
            <p:cNvPicPr preferRelativeResize="0"/>
            <p:nvPr/>
          </p:nvPicPr>
          <p:blipFill rotWithShape="1">
            <a:blip r:embed="rId6">
              <a:alphaModFix/>
            </a:blip>
            <a:srcRect b="0" l="0" r="0" t="0"/>
            <a:stretch/>
          </p:blipFill>
          <p:spPr>
            <a:xfrm>
              <a:off x="1357486" y="5456161"/>
              <a:ext cx="251998" cy="251998"/>
            </a:xfrm>
            <a:prstGeom prst="rect">
              <a:avLst/>
            </a:prstGeom>
            <a:noFill/>
            <a:ln>
              <a:noFill/>
            </a:ln>
          </p:spPr>
        </p:pic>
        <p:sp>
          <p:nvSpPr>
            <p:cNvPr id="457" name="Google Shape;457;p19"/>
            <p:cNvSpPr/>
            <p:nvPr/>
          </p:nvSpPr>
          <p:spPr>
            <a:xfrm>
              <a:off x="2017251" y="2192811"/>
              <a:ext cx="10037445" cy="15722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Step 1: (In each window) Positive and Negative Word Counts</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For each three-sentence window, we count how many words are positively/negatively associated with ESG topics. </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This involves our predefined lists of positive and negative word lists tailored to the context of ESG discussions.</a:t>
              </a:r>
              <a:endParaRPr b="0" i="0" sz="1600" u="none" cap="none" strike="noStrike">
                <a:solidFill>
                  <a:srgbClr val="000000"/>
                </a:solidFill>
                <a:latin typeface="Arial"/>
                <a:ea typeface="Arial"/>
                <a:cs typeface="Arial"/>
                <a:sym typeface="Arial"/>
              </a:endParaRPr>
            </a:p>
          </p:txBody>
        </p:sp>
        <p:sp>
          <p:nvSpPr>
            <p:cNvPr id="458" name="Google Shape;458;p19"/>
            <p:cNvSpPr/>
            <p:nvPr/>
          </p:nvSpPr>
          <p:spPr>
            <a:xfrm>
              <a:off x="2017251" y="3874291"/>
              <a:ext cx="10037445" cy="13258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Step 2: (In each ESG Category) Derivation of Total Points for E, S, and G</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We calculate a "total points" score for Environmental, Social, and Governance discussions separately.</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Total Score = Positive Score - Negative Score</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This score reflects the overall sentiment or stance of the document toward each ESG category.</a:t>
              </a:r>
              <a:endParaRPr/>
            </a:p>
          </p:txBody>
        </p:sp>
        <p:sp>
          <p:nvSpPr>
            <p:cNvPr id="459" name="Google Shape;459;p19"/>
            <p:cNvSpPr/>
            <p:nvPr/>
          </p:nvSpPr>
          <p:spPr>
            <a:xfrm>
              <a:off x="2017251" y="5317011"/>
              <a:ext cx="10037445" cy="15722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Step 3: Normalization for Cross-File Comparison: </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Since the documents may vary significantly in their volume of ESG discussions, we normalizes the total points by the total number of sentiment words to convert the score into a percentage. </a:t>
              </a:r>
              <a:endParaRPr/>
            </a:p>
            <a:p>
              <a:pPr indent="-285750" lvl="0" marL="285750" marR="0" rtl="0" algn="l">
                <a:lnSpc>
                  <a:spcPct val="120000"/>
                </a:lnSpc>
                <a:spcBef>
                  <a:spcPts val="32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This normalization allows for a fair comparison across documents of different lengths and densities of ESG discussions.</a:t>
              </a:r>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2"/>
          <p:cNvGrpSpPr/>
          <p:nvPr/>
        </p:nvGrpSpPr>
        <p:grpSpPr>
          <a:xfrm>
            <a:off x="4339606" y="2668474"/>
            <a:ext cx="3708400" cy="830997"/>
            <a:chOff x="4241800" y="3013768"/>
            <a:chExt cx="3708400" cy="832437"/>
          </a:xfrm>
        </p:grpSpPr>
        <p:sp>
          <p:nvSpPr>
            <p:cNvPr id="103" name="Google Shape;103;p2"/>
            <p:cNvSpPr txBox="1"/>
            <p:nvPr/>
          </p:nvSpPr>
          <p:spPr>
            <a:xfrm>
              <a:off x="4241800" y="3013768"/>
              <a:ext cx="3708400" cy="8324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i="0" lang="en-US" sz="2400" u="none" cap="none" strike="noStrike">
                  <a:solidFill>
                    <a:srgbClr val="7F7F7F"/>
                  </a:solidFill>
                  <a:latin typeface="Microsoft Yahei"/>
                  <a:ea typeface="Microsoft Yahei"/>
                  <a:cs typeface="Microsoft Yahei"/>
                  <a:sym typeface="Microsoft Yahei"/>
                </a:rPr>
                <a:t>01   Introduction</a:t>
              </a:r>
              <a:endParaRPr/>
            </a:p>
            <a:p>
              <a:pPr indent="0" lvl="0" marL="0" marR="0" rtl="0" algn="ctr">
                <a:lnSpc>
                  <a:spcPct val="100000"/>
                </a:lnSpc>
                <a:spcBef>
                  <a:spcPts val="0"/>
                </a:spcBef>
                <a:spcAft>
                  <a:spcPts val="0"/>
                </a:spcAft>
                <a:buClr>
                  <a:schemeClr val="dk1"/>
                </a:buClr>
                <a:buSzPts val="2400"/>
                <a:buFont typeface="Arial"/>
                <a:buNone/>
              </a:pPr>
              <a:r>
                <a:t/>
              </a:r>
              <a:endParaRPr b="1" i="0" sz="2400" u="none" cap="none" strike="noStrike">
                <a:solidFill>
                  <a:srgbClr val="7F7F7F"/>
                </a:solidFill>
                <a:latin typeface="Microsoft Yahei"/>
                <a:ea typeface="Microsoft Yahei"/>
                <a:cs typeface="Microsoft Yahei"/>
                <a:sym typeface="Microsoft Yahei"/>
              </a:endParaRPr>
            </a:p>
          </p:txBody>
        </p:sp>
        <p:cxnSp>
          <p:nvCxnSpPr>
            <p:cNvPr id="104" name="Google Shape;104;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05" name="Google Shape;105;p2"/>
          <p:cNvGrpSpPr/>
          <p:nvPr/>
        </p:nvGrpSpPr>
        <p:grpSpPr>
          <a:xfrm>
            <a:off x="4508008" y="3388102"/>
            <a:ext cx="3708400" cy="515938"/>
            <a:chOff x="4241800" y="3013768"/>
            <a:chExt cx="3708400" cy="516832"/>
          </a:xfrm>
        </p:grpSpPr>
        <p:sp>
          <p:nvSpPr>
            <p:cNvPr id="106" name="Google Shape;106;p2"/>
            <p:cNvSpPr txBox="1"/>
            <p:nvPr/>
          </p:nvSpPr>
          <p:spPr>
            <a:xfrm>
              <a:off x="4241800" y="3013768"/>
              <a:ext cx="37084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i="0" lang="en-US" sz="2400" u="none" cap="none" strike="noStrike">
                  <a:solidFill>
                    <a:srgbClr val="7F7F7F"/>
                  </a:solidFill>
                  <a:latin typeface="Microsoft Yahei"/>
                  <a:ea typeface="Microsoft Yahei"/>
                  <a:cs typeface="Microsoft Yahei"/>
                  <a:sym typeface="Microsoft Yahei"/>
                </a:rPr>
                <a:t>02  Data Collection </a:t>
              </a:r>
              <a:endParaRPr b="1" i="0" sz="2400" u="none" cap="none" strike="noStrike">
                <a:solidFill>
                  <a:srgbClr val="7F7F7F"/>
                </a:solidFill>
                <a:latin typeface="Microsoft Yahei"/>
                <a:ea typeface="Microsoft Yahei"/>
                <a:cs typeface="Microsoft Yahei"/>
                <a:sym typeface="Microsoft Yahei"/>
              </a:endParaRPr>
            </a:p>
          </p:txBody>
        </p:sp>
        <p:cxnSp>
          <p:nvCxnSpPr>
            <p:cNvPr id="107" name="Google Shape;107;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08" name="Google Shape;108;p2"/>
          <p:cNvGrpSpPr/>
          <p:nvPr/>
        </p:nvGrpSpPr>
        <p:grpSpPr>
          <a:xfrm>
            <a:off x="4351396" y="4124915"/>
            <a:ext cx="4905337" cy="830997"/>
            <a:chOff x="4241800" y="3013768"/>
            <a:chExt cx="3708400" cy="832437"/>
          </a:xfrm>
        </p:grpSpPr>
        <p:sp>
          <p:nvSpPr>
            <p:cNvPr id="109" name="Google Shape;109;p2"/>
            <p:cNvSpPr txBox="1"/>
            <p:nvPr/>
          </p:nvSpPr>
          <p:spPr>
            <a:xfrm>
              <a:off x="4241800" y="3013768"/>
              <a:ext cx="3708400" cy="8324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i="0" lang="en-US" sz="2400" u="none" cap="none" strike="noStrike">
                  <a:solidFill>
                    <a:srgbClr val="7F7F7F"/>
                  </a:solidFill>
                  <a:latin typeface="Microsoft Yahei"/>
                  <a:ea typeface="Microsoft Yahei"/>
                  <a:cs typeface="Microsoft Yahei"/>
                  <a:sym typeface="Microsoft Yahei"/>
                </a:rPr>
                <a:t>03  Sentimental Analysis </a:t>
              </a:r>
              <a:endParaRPr b="1" i="0" sz="2400" u="none" cap="none" strike="noStrike">
                <a:solidFill>
                  <a:srgbClr val="7F7F7F"/>
                </a:solidFill>
                <a:latin typeface="Microsoft Yahei"/>
                <a:ea typeface="Microsoft Yahei"/>
                <a:cs typeface="Microsoft Yahei"/>
                <a:sym typeface="Microsoft Yahei"/>
              </a:endParaRPr>
            </a:p>
          </p:txBody>
        </p:sp>
        <p:cxnSp>
          <p:nvCxnSpPr>
            <p:cNvPr id="110" name="Google Shape;110;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11" name="Google Shape;111;p2"/>
          <p:cNvGrpSpPr/>
          <p:nvPr/>
        </p:nvGrpSpPr>
        <p:grpSpPr>
          <a:xfrm>
            <a:off x="4269508" y="4888780"/>
            <a:ext cx="5851521" cy="1086116"/>
            <a:chOff x="4241800" y="3013768"/>
            <a:chExt cx="3708400" cy="829884"/>
          </a:xfrm>
        </p:grpSpPr>
        <p:sp>
          <p:nvSpPr>
            <p:cNvPr id="112" name="Google Shape;112;p2"/>
            <p:cNvSpPr txBox="1"/>
            <p:nvPr/>
          </p:nvSpPr>
          <p:spPr>
            <a:xfrm>
              <a:off x="4241800" y="3013768"/>
              <a:ext cx="3708400" cy="82988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i="0" lang="en-US" sz="2400" u="none" cap="none" strike="noStrike">
                  <a:solidFill>
                    <a:srgbClr val="7F7F7F"/>
                  </a:solidFill>
                  <a:latin typeface="Microsoft Yahei"/>
                  <a:ea typeface="Microsoft Yahei"/>
                  <a:cs typeface="Microsoft Yahei"/>
                  <a:sym typeface="Microsoft Yahei"/>
                </a:rPr>
                <a:t>04  Regression &amp;Visualization</a:t>
              </a:r>
              <a:endParaRPr b="1" i="0" sz="2400" u="none" cap="none" strike="noStrike">
                <a:solidFill>
                  <a:srgbClr val="7F7F7F"/>
                </a:solidFill>
                <a:latin typeface="Microsoft Yahei"/>
                <a:ea typeface="Microsoft Yahei"/>
                <a:cs typeface="Microsoft Yahei"/>
                <a:sym typeface="Microsoft Yahei"/>
              </a:endParaRPr>
            </a:p>
          </p:txBody>
        </p:sp>
        <p:cxnSp>
          <p:nvCxnSpPr>
            <p:cNvPr id="113" name="Google Shape;113;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pic>
        <p:nvPicPr>
          <p:cNvPr id="114" name="Google Shape;114;p2"/>
          <p:cNvPicPr preferRelativeResize="0"/>
          <p:nvPr/>
        </p:nvPicPr>
        <p:blipFill rotWithShape="1">
          <a:blip r:embed="rId3">
            <a:alphaModFix/>
          </a:blip>
          <a:srcRect b="0" l="0" r="0" t="0"/>
          <a:stretch/>
        </p:blipFill>
        <p:spPr>
          <a:xfrm>
            <a:off x="7887332" y="3848968"/>
            <a:ext cx="5331691" cy="3091093"/>
          </a:xfrm>
          <a:prstGeom prst="rect">
            <a:avLst/>
          </a:prstGeom>
          <a:noFill/>
          <a:ln>
            <a:noFill/>
          </a:ln>
        </p:spPr>
      </p:pic>
      <p:pic>
        <p:nvPicPr>
          <p:cNvPr id="115" name="Google Shape;115;p2"/>
          <p:cNvPicPr preferRelativeResize="0"/>
          <p:nvPr/>
        </p:nvPicPr>
        <p:blipFill rotWithShape="1">
          <a:blip r:embed="rId4">
            <a:alphaModFix/>
          </a:blip>
          <a:srcRect b="0" l="0" r="0" t="0"/>
          <a:stretch/>
        </p:blipFill>
        <p:spPr>
          <a:xfrm>
            <a:off x="-179982" y="-208667"/>
            <a:ext cx="6542190" cy="2971325"/>
          </a:xfrm>
          <a:prstGeom prst="rect">
            <a:avLst/>
          </a:prstGeom>
          <a:noFill/>
          <a:ln>
            <a:noFill/>
          </a:ln>
        </p:spPr>
      </p:pic>
      <p:grpSp>
        <p:nvGrpSpPr>
          <p:cNvPr id="116" name="Google Shape;116;p2"/>
          <p:cNvGrpSpPr/>
          <p:nvPr/>
        </p:nvGrpSpPr>
        <p:grpSpPr>
          <a:xfrm>
            <a:off x="4137994" y="1521814"/>
            <a:ext cx="3708400" cy="707886"/>
            <a:chOff x="4241800" y="2951028"/>
            <a:chExt cx="3708400" cy="709114"/>
          </a:xfrm>
        </p:grpSpPr>
        <p:sp>
          <p:nvSpPr>
            <p:cNvPr id="117" name="Google Shape;117;p2"/>
            <p:cNvSpPr txBox="1"/>
            <p:nvPr/>
          </p:nvSpPr>
          <p:spPr>
            <a:xfrm>
              <a:off x="4241800" y="2951028"/>
              <a:ext cx="3708400" cy="7091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4000"/>
                <a:buFont typeface="Arial"/>
                <a:buNone/>
              </a:pPr>
              <a:r>
                <a:rPr b="1" i="0" lang="en-US" sz="4000" u="none" cap="none" strike="noStrike">
                  <a:solidFill>
                    <a:srgbClr val="7F7F7F"/>
                  </a:solidFill>
                  <a:latin typeface="Microsoft Yahei"/>
                  <a:ea typeface="Microsoft Yahei"/>
                  <a:cs typeface="Microsoft Yahei"/>
                  <a:sym typeface="Microsoft Yahei"/>
                </a:rPr>
                <a:t>Content</a:t>
              </a:r>
              <a:endParaRPr b="1" i="0" sz="4000" u="none" cap="none" strike="noStrike">
                <a:solidFill>
                  <a:srgbClr val="7F7F7F"/>
                </a:solidFill>
                <a:latin typeface="Microsoft Yahei"/>
                <a:ea typeface="Microsoft Yahei"/>
                <a:cs typeface="Microsoft Yahei"/>
                <a:sym typeface="Microsoft Yahei"/>
              </a:endParaRPr>
            </a:p>
          </p:txBody>
        </p:sp>
        <p:cxnSp>
          <p:nvCxnSpPr>
            <p:cNvPr id="118" name="Google Shape;118;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20"/>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pic>
        <p:nvPicPr>
          <p:cNvPr descr="Screenshot 2024-02-27 at 5.40.32 PM" id="466" name="Google Shape;466;p20"/>
          <p:cNvPicPr preferRelativeResize="0"/>
          <p:nvPr/>
        </p:nvPicPr>
        <p:blipFill rotWithShape="1">
          <a:blip r:embed="rId4">
            <a:alphaModFix/>
          </a:blip>
          <a:srcRect b="0" l="0" r="0" t="0"/>
          <a:stretch/>
        </p:blipFill>
        <p:spPr>
          <a:xfrm>
            <a:off x="1712128" y="1029061"/>
            <a:ext cx="8551844" cy="4973341"/>
          </a:xfrm>
          <a:prstGeom prst="rect">
            <a:avLst/>
          </a:prstGeom>
          <a:noFill/>
          <a:ln>
            <a:noFill/>
          </a:ln>
        </p:spPr>
      </p:pic>
      <p:sp>
        <p:nvSpPr>
          <p:cNvPr id="467" name="Google Shape;467;p20"/>
          <p:cNvSpPr txBox="1"/>
          <p:nvPr/>
        </p:nvSpPr>
        <p:spPr>
          <a:xfrm>
            <a:off x="495300" y="333375"/>
            <a:ext cx="9089390"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Microsoft YaHei"/>
              <a:buNone/>
            </a:pPr>
            <a:r>
              <a:rPr b="1" i="0" lang="en-US" sz="2800" u="none" cap="none" strike="noStrike">
                <a:solidFill>
                  <a:schemeClr val="dk1"/>
                </a:solidFill>
                <a:latin typeface="Microsoft YaHei"/>
                <a:ea typeface="Microsoft YaHei"/>
                <a:cs typeface="Microsoft YaHei"/>
                <a:sym typeface="Microsoft YaHei"/>
              </a:rPr>
              <a:t>4. Quantifying Discussions and Calculating Points</a:t>
            </a:r>
            <a:endParaRPr b="1" i="0" sz="2800" u="none" cap="none" strike="noStrike">
              <a:solidFill>
                <a:schemeClr val="dk1"/>
              </a:solidFill>
              <a:latin typeface="Microsoft YaHei"/>
              <a:ea typeface="Microsoft YaHei"/>
              <a:cs typeface="Microsoft YaHei"/>
              <a:sym typeface="Microsoft YaHe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21"/>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474" name="Google Shape;474;p21"/>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Output</a:t>
            </a:r>
            <a:endParaRPr/>
          </a:p>
        </p:txBody>
      </p:sp>
      <p:grpSp>
        <p:nvGrpSpPr>
          <p:cNvPr id="475" name="Google Shape;475;p21"/>
          <p:cNvGrpSpPr/>
          <p:nvPr/>
        </p:nvGrpSpPr>
        <p:grpSpPr>
          <a:xfrm>
            <a:off x="1151888" y="3276197"/>
            <a:ext cx="9888233" cy="3185479"/>
            <a:chOff x="1075053" y="4936722"/>
            <a:chExt cx="9888233" cy="3185479"/>
          </a:xfrm>
        </p:grpSpPr>
        <p:sp>
          <p:nvSpPr>
            <p:cNvPr id="476" name="Google Shape;476;p21"/>
            <p:cNvSpPr/>
            <p:nvPr/>
          </p:nvSpPr>
          <p:spPr>
            <a:xfrm>
              <a:off x="1238250" y="4936722"/>
              <a:ext cx="2471580"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 name="Google Shape;477;p21"/>
            <p:cNvSpPr txBox="1"/>
            <p:nvPr/>
          </p:nvSpPr>
          <p:spPr>
            <a:xfrm>
              <a:off x="1075053" y="4983136"/>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Output Variables</a:t>
              </a:r>
              <a:endParaRPr/>
            </a:p>
          </p:txBody>
        </p:sp>
        <p:sp>
          <p:nvSpPr>
            <p:cNvPr id="478" name="Google Shape;478;p21"/>
            <p:cNvSpPr/>
            <p:nvPr/>
          </p:nvSpPr>
          <p:spPr>
            <a:xfrm>
              <a:off x="1238250" y="5623055"/>
              <a:ext cx="9725036" cy="2499146"/>
            </a:xfrm>
            <a:prstGeom prst="rect">
              <a:avLst/>
            </a:prstGeom>
            <a:noFill/>
            <a:ln>
              <a:noFill/>
            </a:ln>
          </p:spPr>
          <p:txBody>
            <a:bodyPr anchorCtr="0" anchor="t" bIns="0" lIns="0" spcFirstLastPara="1" rIns="0" wrap="square" tIns="0">
              <a:spAutoFit/>
            </a:bodyPr>
            <a:lstStyle/>
            <a:p>
              <a:pPr indent="-285750" lvl="0" marL="285750" marR="0" rtl="0" algn="l">
                <a:lnSpc>
                  <a:spcPct val="12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Total Environmental/Social/Governmental Discussion</a:t>
              </a:r>
              <a:endParaRPr/>
            </a:p>
            <a:p>
              <a:pPr indent="-285750" lvl="0" marL="285750" marR="0" rtl="0" algn="l">
                <a:lnSpc>
                  <a:spcPct val="120000"/>
                </a:lnSpc>
                <a:spcBef>
                  <a:spcPts val="40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Total E/S/G Points</a:t>
              </a:r>
              <a:endParaRPr/>
            </a:p>
            <a:p>
              <a:pPr indent="-171450" lvl="1" marL="628650" marR="0" rtl="0" algn="l">
                <a:lnSpc>
                  <a:spcPct val="120000"/>
                </a:lnSpc>
                <a:spcBef>
                  <a:spcPts val="40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Positive E/S/G Points</a:t>
              </a:r>
              <a:endParaRPr/>
            </a:p>
            <a:p>
              <a:pPr indent="-171450" lvl="1" marL="628650" marR="0" rtl="0" algn="l">
                <a:lnSpc>
                  <a:spcPct val="120000"/>
                </a:lnSpc>
                <a:spcBef>
                  <a:spcPts val="40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Negative E/S/G Points</a:t>
              </a:r>
              <a:endParaRPr/>
            </a:p>
            <a:p>
              <a:pPr indent="-285750" lvl="0" marL="285750" marR="0" rtl="0" algn="l">
                <a:lnSpc>
                  <a:spcPct val="120000"/>
                </a:lnSpc>
                <a:spcBef>
                  <a:spcPts val="40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Total E/S/G Sentiment</a:t>
              </a:r>
              <a:endParaRPr/>
            </a:p>
            <a:p>
              <a:pPr indent="-285750" lvl="0" marL="285750" marR="0" rtl="0" algn="l">
                <a:lnSpc>
                  <a:spcPct val="120000"/>
                </a:lnSpc>
                <a:spcBef>
                  <a:spcPts val="400"/>
                </a:spcBef>
                <a:spcAft>
                  <a:spcPts val="0"/>
                </a:spcAft>
                <a:buClr>
                  <a:srgbClr val="000000"/>
                </a:buClr>
                <a:buSzPts val="2000"/>
                <a:buFont typeface="Noto Sans Symbols"/>
                <a:buChar char="❑"/>
              </a:pPr>
              <a:r>
                <a:rPr b="1" i="0" lang="en-US" sz="2000" u="none" cap="none" strike="noStrike">
                  <a:solidFill>
                    <a:srgbClr val="000000"/>
                  </a:solidFill>
                  <a:latin typeface="Calibri"/>
                  <a:ea typeface="Calibri"/>
                  <a:cs typeface="Calibri"/>
                  <a:sym typeface="Calibri"/>
                </a:rPr>
                <a:t>Total ESG Sentiment</a:t>
              </a:r>
              <a:endParaRPr/>
            </a:p>
          </p:txBody>
        </p:sp>
      </p:grpSp>
      <p:pic>
        <p:nvPicPr>
          <p:cNvPr id="479" name="Google Shape;479;p21"/>
          <p:cNvPicPr preferRelativeResize="0"/>
          <p:nvPr/>
        </p:nvPicPr>
        <p:blipFill rotWithShape="1">
          <a:blip r:embed="rId4">
            <a:alphaModFix/>
          </a:blip>
          <a:srcRect b="0" l="0" r="0" t="0"/>
          <a:stretch/>
        </p:blipFill>
        <p:spPr>
          <a:xfrm>
            <a:off x="0" y="1318260"/>
            <a:ext cx="12192000" cy="1494790"/>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22"/>
          <p:cNvGrpSpPr/>
          <p:nvPr/>
        </p:nvGrpSpPr>
        <p:grpSpPr>
          <a:xfrm>
            <a:off x="-422671" y="571201"/>
            <a:ext cx="6068291" cy="5664647"/>
            <a:chOff x="2496157" y="237388"/>
            <a:chExt cx="6822015" cy="6383223"/>
          </a:xfrm>
        </p:grpSpPr>
        <p:pic>
          <p:nvPicPr>
            <p:cNvPr id="486" name="Google Shape;486;p22"/>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487" name="Google Shape;487;p22"/>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488" name="Google Shape;488;p22"/>
          <p:cNvGrpSpPr/>
          <p:nvPr/>
        </p:nvGrpSpPr>
        <p:grpSpPr>
          <a:xfrm>
            <a:off x="346734" y="829931"/>
            <a:ext cx="5144671" cy="5197160"/>
            <a:chOff x="346734" y="829931"/>
            <a:chExt cx="5144671" cy="5197160"/>
          </a:xfrm>
        </p:grpSpPr>
        <p:pic>
          <p:nvPicPr>
            <p:cNvPr id="489" name="Google Shape;489;p22"/>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490" name="Google Shape;490;p22"/>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600"/>
                <a:buFont typeface="Microsoft Yahei"/>
                <a:buNone/>
              </a:pPr>
              <a:r>
                <a:rPr b="1" i="0" lang="en-US" sz="16600" u="none" cap="none" strike="noStrike">
                  <a:solidFill>
                    <a:srgbClr val="FFFFFF"/>
                  </a:solidFill>
                  <a:latin typeface="Microsoft Yahei"/>
                  <a:ea typeface="Microsoft Yahei"/>
                  <a:cs typeface="Microsoft Yahei"/>
                  <a:sym typeface="Microsoft Yahei"/>
                </a:rPr>
                <a:t>04</a:t>
              </a:r>
              <a:endParaRPr b="1" i="0" sz="16600" u="none" cap="none" strike="noStrike">
                <a:solidFill>
                  <a:srgbClr val="FFFFFF"/>
                </a:solidFill>
                <a:latin typeface="Microsoft Yahei"/>
                <a:ea typeface="Microsoft Yahei"/>
                <a:cs typeface="Microsoft Yahei"/>
                <a:sym typeface="Microsoft Yahei"/>
              </a:endParaRPr>
            </a:p>
          </p:txBody>
        </p:sp>
      </p:grpSp>
      <p:grpSp>
        <p:nvGrpSpPr>
          <p:cNvPr id="491" name="Google Shape;491;p22"/>
          <p:cNvGrpSpPr/>
          <p:nvPr/>
        </p:nvGrpSpPr>
        <p:grpSpPr>
          <a:xfrm>
            <a:off x="6400083" y="3217107"/>
            <a:ext cx="5289550" cy="1368425"/>
            <a:chOff x="6672263" y="2708275"/>
            <a:chExt cx="5289550" cy="1368425"/>
          </a:xfrm>
        </p:grpSpPr>
        <p:grpSp>
          <p:nvGrpSpPr>
            <p:cNvPr id="492" name="Google Shape;492;p22"/>
            <p:cNvGrpSpPr/>
            <p:nvPr/>
          </p:nvGrpSpPr>
          <p:grpSpPr>
            <a:xfrm>
              <a:off x="6888163" y="2821691"/>
              <a:ext cx="4922788" cy="1200329"/>
              <a:chOff x="322440" y="3907701"/>
              <a:chExt cx="4923072" cy="1200734"/>
            </a:xfrm>
          </p:grpSpPr>
          <p:sp>
            <p:nvSpPr>
              <p:cNvPr id="493" name="Google Shape;493;p22"/>
              <p:cNvSpPr txBox="1"/>
              <p:nvPr/>
            </p:nvSpPr>
            <p:spPr>
              <a:xfrm>
                <a:off x="1221016" y="3907701"/>
                <a:ext cx="4024496" cy="1200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3600"/>
                  <a:buFont typeface="Microsoft Yahei"/>
                  <a:buNone/>
                </a:pPr>
                <a:r>
                  <a:rPr b="1" i="0" lang="en-US" sz="3600" u="none" cap="none" strike="noStrike">
                    <a:solidFill>
                      <a:srgbClr val="595959"/>
                    </a:solidFill>
                    <a:latin typeface="Microsoft Yahei"/>
                    <a:ea typeface="Microsoft Yahei"/>
                    <a:cs typeface="Microsoft Yahei"/>
                    <a:sym typeface="Microsoft Yahei"/>
                  </a:rPr>
                  <a:t>Regression &amp; Visualization</a:t>
                </a:r>
                <a:endParaRPr b="1" i="0" sz="3600" u="none" cap="none" strike="noStrike">
                  <a:solidFill>
                    <a:srgbClr val="595959"/>
                  </a:solidFill>
                  <a:latin typeface="Microsoft Yahei"/>
                  <a:ea typeface="Microsoft Yahei"/>
                  <a:cs typeface="Microsoft Yahei"/>
                  <a:sym typeface="Microsoft Yahei"/>
                </a:endParaRPr>
              </a:p>
            </p:txBody>
          </p:sp>
          <p:grpSp>
            <p:nvGrpSpPr>
              <p:cNvPr id="494" name="Google Shape;494;p22"/>
              <p:cNvGrpSpPr/>
              <p:nvPr/>
            </p:nvGrpSpPr>
            <p:grpSpPr>
              <a:xfrm>
                <a:off x="322440" y="4202372"/>
                <a:ext cx="658850" cy="611393"/>
                <a:chOff x="2680724" y="3949312"/>
                <a:chExt cx="863960" cy="801728"/>
              </a:xfrm>
            </p:grpSpPr>
            <p:sp>
              <p:nvSpPr>
                <p:cNvPr id="495" name="Google Shape;495;p22"/>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496" name="Google Shape;496;p22"/>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grpSp>
        <p:sp>
          <p:nvSpPr>
            <p:cNvPr id="497" name="Google Shape;497;p22"/>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23"/>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04" name="Google Shape;504;p23"/>
          <p:cNvSpPr txBox="1"/>
          <p:nvPr/>
        </p:nvSpPr>
        <p:spPr>
          <a:xfrm>
            <a:off x="495189" y="334112"/>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Analysis</a:t>
            </a:r>
            <a:endParaRPr/>
          </a:p>
        </p:txBody>
      </p:sp>
      <p:grpSp>
        <p:nvGrpSpPr>
          <p:cNvPr id="505" name="Google Shape;505;p23"/>
          <p:cNvGrpSpPr/>
          <p:nvPr/>
        </p:nvGrpSpPr>
        <p:grpSpPr>
          <a:xfrm>
            <a:off x="400685" y="1016898"/>
            <a:ext cx="10893425" cy="5768567"/>
            <a:chOff x="673463" y="2029631"/>
            <a:chExt cx="4793888" cy="4889139"/>
          </a:xfrm>
        </p:grpSpPr>
        <p:sp>
          <p:nvSpPr>
            <p:cNvPr id="506" name="Google Shape;506;p23"/>
            <p:cNvSpPr/>
            <p:nvPr/>
          </p:nvSpPr>
          <p:spPr>
            <a:xfrm>
              <a:off x="876620" y="2029631"/>
              <a:ext cx="4590731" cy="4889139"/>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p23"/>
            <p:cNvSpPr/>
            <p:nvPr/>
          </p:nvSpPr>
          <p:spPr>
            <a:xfrm>
              <a:off x="1022211" y="2357225"/>
              <a:ext cx="4287812" cy="38600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chemeClr val="dk1"/>
                </a:buClr>
                <a:buSzPts val="1600"/>
                <a:buFont typeface="Calibri"/>
                <a:buNone/>
              </a:pPr>
              <a:r>
                <a:t/>
              </a:r>
              <a:endParaRPr b="0" i="0" sz="1600" u="none" cap="none" strike="noStrike">
                <a:solidFill>
                  <a:srgbClr val="000000"/>
                </a:solidFill>
                <a:latin typeface="Microsoft YaHei"/>
                <a:ea typeface="Microsoft YaHei"/>
                <a:cs typeface="Microsoft YaHei"/>
                <a:sym typeface="Microsoft YaHei"/>
              </a:endParaRPr>
            </a:p>
          </p:txBody>
        </p:sp>
        <p:sp>
          <p:nvSpPr>
            <p:cNvPr id="508" name="Google Shape;508;p23"/>
            <p:cNvSpPr/>
            <p:nvPr/>
          </p:nvSpPr>
          <p:spPr>
            <a:xfrm>
              <a:off x="673463" y="3491738"/>
              <a:ext cx="690230" cy="151607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9" name="Google Shape;509;p23"/>
            <p:cNvSpPr txBox="1"/>
            <p:nvPr/>
          </p:nvSpPr>
          <p:spPr>
            <a:xfrm>
              <a:off x="673463" y="3933608"/>
              <a:ext cx="690510" cy="632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Four</a:t>
              </a:r>
              <a:endParaRPr/>
            </a:p>
            <a:p>
              <a:pPr indent="0" lvl="0" marL="0" marR="0" rtl="0" algn="ctr">
                <a:lnSpc>
                  <a:spcPct val="100000"/>
                </a:lnSpc>
                <a:spcBef>
                  <a:spcPts val="32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Regressions</a:t>
              </a:r>
              <a:endParaRPr/>
            </a:p>
          </p:txBody>
        </p:sp>
      </p:grpSp>
      <p:pic>
        <p:nvPicPr>
          <p:cNvPr descr="Screenshot 2024-02-27 at 8.23.12 PM" id="510" name="Google Shape;510;p23"/>
          <p:cNvPicPr preferRelativeResize="0"/>
          <p:nvPr/>
        </p:nvPicPr>
        <p:blipFill rotWithShape="1">
          <a:blip r:embed="rId4">
            <a:alphaModFix/>
          </a:blip>
          <a:srcRect b="0" l="10691" r="10449" t="21497"/>
          <a:stretch/>
        </p:blipFill>
        <p:spPr>
          <a:xfrm>
            <a:off x="2787135" y="1288958"/>
            <a:ext cx="7688338" cy="3802642"/>
          </a:xfrm>
          <a:prstGeom prst="rect">
            <a:avLst/>
          </a:prstGeom>
          <a:noFill/>
          <a:ln>
            <a:noFill/>
          </a:ln>
        </p:spPr>
      </p:pic>
      <p:sp>
        <p:nvSpPr>
          <p:cNvPr id="511" name="Google Shape;511;p23"/>
          <p:cNvSpPr txBox="1"/>
          <p:nvPr/>
        </p:nvSpPr>
        <p:spPr>
          <a:xfrm>
            <a:off x="1738859" y="5308137"/>
            <a:ext cx="9590700" cy="175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959"/>
                </a:solidFill>
                <a:latin typeface="Calibri"/>
                <a:ea typeface="Calibri"/>
                <a:cs typeface="Calibri"/>
                <a:sym typeface="Calibri"/>
              </a:rPr>
              <a:t>After gaining esg sentiment score, we try to find the relationship between financial metrics and esg sentiment score, in order to find whether the company are inclined to conceal the bad financial performance using positive esg content or inclined to have positive tone in esg content when financial performance is good. Here is our regression model. If company are trying to conceal, the coefficient of beta are expected to be negative.</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24"/>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18" name="Google Shape;518;p24"/>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Descriptive Statistics</a:t>
            </a:r>
            <a:endParaRPr b="1" i="0" sz="2800" u="none" cap="none" strike="noStrike">
              <a:solidFill>
                <a:srgbClr val="FFFFFF"/>
              </a:solidFill>
              <a:latin typeface="Microsoft Yahei"/>
              <a:ea typeface="Microsoft Yahei"/>
              <a:cs typeface="Microsoft Yahei"/>
              <a:sym typeface="Microsoft Yahei"/>
            </a:endParaRPr>
          </a:p>
        </p:txBody>
      </p:sp>
      <p:pic>
        <p:nvPicPr>
          <p:cNvPr id="519" name="Google Shape;519;p24"/>
          <p:cNvPicPr preferRelativeResize="0"/>
          <p:nvPr/>
        </p:nvPicPr>
        <p:blipFill rotWithShape="1">
          <a:blip r:embed="rId4">
            <a:alphaModFix/>
          </a:blip>
          <a:srcRect b="0" l="0" r="0" t="0"/>
          <a:stretch/>
        </p:blipFill>
        <p:spPr>
          <a:xfrm>
            <a:off x="6562344" y="1452968"/>
            <a:ext cx="5405029" cy="3836643"/>
          </a:xfrm>
          <a:prstGeom prst="rect">
            <a:avLst/>
          </a:prstGeom>
          <a:noFill/>
          <a:ln>
            <a:noFill/>
          </a:ln>
        </p:spPr>
      </p:pic>
      <p:sp>
        <p:nvSpPr>
          <p:cNvPr id="520" name="Google Shape;520;p24"/>
          <p:cNvSpPr txBox="1"/>
          <p:nvPr/>
        </p:nvSpPr>
        <p:spPr>
          <a:xfrm>
            <a:off x="495189" y="5594991"/>
            <a:ext cx="11260770"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b="0" i="0" lang="en-US" sz="1800" u="none" cap="none" strike="noStrike">
                <a:solidFill>
                  <a:srgbClr val="595959"/>
                </a:solidFill>
                <a:latin typeface="Calibri"/>
                <a:ea typeface="Calibri"/>
                <a:cs typeface="Calibri"/>
                <a:sym typeface="Calibri"/>
              </a:rPr>
              <a:t>The total ESG sentiment score are within the range of -1 and +1, with a mean of 0.139.</a:t>
            </a:r>
            <a:r>
              <a:rPr lang="en-US" sz="1800">
                <a:solidFill>
                  <a:schemeClr val="dk1"/>
                </a:solidFill>
                <a:latin typeface="Calibri"/>
                <a:ea typeface="Calibri"/>
                <a:cs typeface="Calibri"/>
                <a:sym typeface="Calibri"/>
              </a:rPr>
              <a:t> </a:t>
            </a:r>
            <a:r>
              <a:rPr lang="en-US" sz="1800">
                <a:solidFill>
                  <a:srgbClr val="595959"/>
                </a:solidFill>
                <a:latin typeface="Calibri"/>
                <a:ea typeface="Calibri"/>
                <a:cs typeface="Calibri"/>
                <a:sym typeface="Calibri"/>
              </a:rPr>
              <a:t>Mean of the esg sentiment of all sample companies is positive, implying that most companies are trying to report positive ESG content, which is within our expectations. But the variation of sentiment is very large for reports.</a:t>
            </a:r>
            <a:endParaRPr sz="1800">
              <a:solidFill>
                <a:srgbClr val="595959"/>
              </a:solidFill>
              <a:latin typeface="Calibri"/>
              <a:ea typeface="Calibri"/>
              <a:cs typeface="Calibri"/>
              <a:sym typeface="Calibri"/>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595959"/>
              </a:solidFill>
              <a:latin typeface="Calibri"/>
              <a:ea typeface="Calibri"/>
              <a:cs typeface="Calibri"/>
              <a:sym typeface="Calibri"/>
            </a:endParaRPr>
          </a:p>
        </p:txBody>
      </p:sp>
      <p:pic>
        <p:nvPicPr>
          <p:cNvPr descr="表格&#10;&#10;描述已自动生成" id="521" name="Google Shape;521;p24"/>
          <p:cNvPicPr preferRelativeResize="0"/>
          <p:nvPr/>
        </p:nvPicPr>
        <p:blipFill rotWithShape="1">
          <a:blip r:embed="rId5">
            <a:alphaModFix/>
          </a:blip>
          <a:srcRect b="0" l="0" r="0" t="0"/>
          <a:stretch/>
        </p:blipFill>
        <p:spPr>
          <a:xfrm>
            <a:off x="685800" y="1545968"/>
            <a:ext cx="5410200" cy="3149600"/>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8" name="Google Shape;52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29" name="Google Shape;529;p25"/>
          <p:cNvPicPr preferRelativeResize="0"/>
          <p:nvPr/>
        </p:nvPicPr>
        <p:blipFill rotWithShape="1">
          <a:blip r:embed="rId3">
            <a:alphaModFix/>
          </a:blip>
          <a:srcRect b="0" l="0" r="0" t="0"/>
          <a:stretch/>
        </p:blipFill>
        <p:spPr>
          <a:xfrm>
            <a:off x="731810" y="681037"/>
            <a:ext cx="10728379" cy="5431241"/>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26"/>
          <p:cNvPicPr preferRelativeResize="0"/>
          <p:nvPr>
            <p:ph idx="1" type="body"/>
          </p:nvPr>
        </p:nvPicPr>
        <p:blipFill rotWithShape="1">
          <a:blip r:embed="rId3">
            <a:alphaModFix/>
          </a:blip>
          <a:srcRect b="0" l="0" r="0" t="0"/>
          <a:stretch/>
        </p:blipFill>
        <p:spPr>
          <a:xfrm>
            <a:off x="138018" y="1233741"/>
            <a:ext cx="5652910" cy="3594439"/>
          </a:xfrm>
          <a:prstGeom prst="rect">
            <a:avLst/>
          </a:prstGeom>
          <a:noFill/>
          <a:ln>
            <a:noFill/>
          </a:ln>
        </p:spPr>
      </p:pic>
      <p:pic>
        <p:nvPicPr>
          <p:cNvPr id="536" name="Google Shape;536;p26"/>
          <p:cNvPicPr preferRelativeResize="0"/>
          <p:nvPr/>
        </p:nvPicPr>
        <p:blipFill rotWithShape="1">
          <a:blip r:embed="rId4">
            <a:alphaModFix/>
          </a:blip>
          <a:srcRect b="0" l="0" r="0" t="0"/>
          <a:stretch/>
        </p:blipFill>
        <p:spPr>
          <a:xfrm>
            <a:off x="5988050" y="1233741"/>
            <a:ext cx="6475342" cy="3594439"/>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27"/>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43" name="Google Shape;543;p27"/>
          <p:cNvSpPr txBox="1"/>
          <p:nvPr/>
        </p:nvSpPr>
        <p:spPr>
          <a:xfrm>
            <a:off x="495188" y="333477"/>
            <a:ext cx="495768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Scatter Plot &amp; Heat map</a:t>
            </a:r>
            <a:endParaRPr b="1" i="0" sz="2800" u="none" cap="none" strike="noStrike">
              <a:solidFill>
                <a:srgbClr val="FFFFFF"/>
              </a:solidFill>
              <a:latin typeface="Microsoft Yahei"/>
              <a:ea typeface="Microsoft Yahei"/>
              <a:cs typeface="Microsoft Yahei"/>
              <a:sym typeface="Microsoft Yahei"/>
            </a:endParaRPr>
          </a:p>
        </p:txBody>
      </p:sp>
      <p:pic>
        <p:nvPicPr>
          <p:cNvPr id="544" name="Google Shape;544;p27"/>
          <p:cNvPicPr preferRelativeResize="0"/>
          <p:nvPr/>
        </p:nvPicPr>
        <p:blipFill rotWithShape="1">
          <a:blip r:embed="rId4">
            <a:alphaModFix/>
          </a:blip>
          <a:srcRect b="0" l="0" r="0" t="0"/>
          <a:stretch/>
        </p:blipFill>
        <p:spPr>
          <a:xfrm>
            <a:off x="856286" y="1132974"/>
            <a:ext cx="4596586" cy="4264874"/>
          </a:xfrm>
          <a:prstGeom prst="rect">
            <a:avLst/>
          </a:prstGeom>
          <a:noFill/>
          <a:ln>
            <a:noFill/>
          </a:ln>
        </p:spPr>
      </p:pic>
      <p:pic>
        <p:nvPicPr>
          <p:cNvPr id="545" name="Google Shape;545;p27"/>
          <p:cNvPicPr preferRelativeResize="0"/>
          <p:nvPr/>
        </p:nvPicPr>
        <p:blipFill rotWithShape="1">
          <a:blip r:embed="rId5">
            <a:alphaModFix/>
          </a:blip>
          <a:srcRect b="0" l="0" r="0" t="0"/>
          <a:stretch/>
        </p:blipFill>
        <p:spPr>
          <a:xfrm>
            <a:off x="5818632" y="1132974"/>
            <a:ext cx="5956791" cy="4264874"/>
          </a:xfrm>
          <a:prstGeom prst="rect">
            <a:avLst/>
          </a:prstGeom>
          <a:noFill/>
          <a:ln>
            <a:noFill/>
          </a:ln>
        </p:spPr>
      </p:pic>
      <p:sp>
        <p:nvSpPr>
          <p:cNvPr id="546" name="Google Shape;546;p27"/>
          <p:cNvSpPr txBox="1"/>
          <p:nvPr/>
        </p:nvSpPr>
        <p:spPr>
          <a:xfrm>
            <a:off x="931230" y="5604890"/>
            <a:ext cx="11000940" cy="184665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Calibri"/>
                <a:ea typeface="Calibri"/>
                <a:cs typeface="Calibri"/>
                <a:sym typeface="Calibri"/>
              </a:rPr>
              <a:t>If we only look roughly look at the correlation coefficient between independent variables, the result seems not that good,  there is no evident pattern of positive nor negative relationship in this scatter plot. When we look at the heatmap, we can get a roughly positive relationship between ROE and Total ESG sentiment. But we still cannot conclude the relationship between esg score and financial metrics. Thus we need to run the regression</a:t>
            </a:r>
            <a:endParaRPr sz="1800">
              <a:solidFill>
                <a:srgbClr val="595959"/>
              </a:solidFill>
              <a:latin typeface="Calibri"/>
              <a:ea typeface="Calibri"/>
              <a:cs typeface="Calibri"/>
              <a:sym typeface="Calibri"/>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595959"/>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28"/>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53" name="Google Shape;553;p28"/>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Results - I</a:t>
            </a:r>
            <a:endParaRPr b="1" i="0" sz="2800" u="none" cap="none" strike="noStrike">
              <a:solidFill>
                <a:srgbClr val="FFFFFF"/>
              </a:solidFill>
              <a:latin typeface="Microsoft YaHei"/>
              <a:ea typeface="Microsoft YaHei"/>
              <a:cs typeface="Microsoft YaHei"/>
              <a:sym typeface="Microsoft YaHei"/>
            </a:endParaRPr>
          </a:p>
        </p:txBody>
      </p:sp>
      <p:grpSp>
        <p:nvGrpSpPr>
          <p:cNvPr id="554" name="Google Shape;554;p28"/>
          <p:cNvGrpSpPr/>
          <p:nvPr/>
        </p:nvGrpSpPr>
        <p:grpSpPr>
          <a:xfrm>
            <a:off x="350730" y="1033574"/>
            <a:ext cx="5345532" cy="5843867"/>
            <a:chOff x="876620" y="1795364"/>
            <a:chExt cx="4777107" cy="4848768"/>
          </a:xfrm>
        </p:grpSpPr>
        <p:sp>
          <p:nvSpPr>
            <p:cNvPr id="555" name="Google Shape;555;p28"/>
            <p:cNvSpPr/>
            <p:nvPr/>
          </p:nvSpPr>
          <p:spPr>
            <a:xfrm>
              <a:off x="876620" y="2029679"/>
              <a:ext cx="4777107" cy="446151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6" name="Google Shape;556;p28"/>
            <p:cNvSpPr/>
            <p:nvPr/>
          </p:nvSpPr>
          <p:spPr>
            <a:xfrm>
              <a:off x="1209994" y="2357034"/>
              <a:ext cx="4257040" cy="42870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Adj. Rsquared: 0.011, similar to the Total ESG, the model explains about 1.3% of the variability. Coefficients: The coefficient of ROE is statistically significant at the 5% level (pvalues &lt; 0.05).</a:t>
              </a:r>
              <a:endParaRPr sz="1800">
                <a:solidFill>
                  <a:srgbClr val="595959"/>
                </a:solidFill>
                <a:latin typeface="Calibri"/>
                <a:ea typeface="Calibri"/>
                <a:cs typeface="Calibri"/>
                <a:sym typeface="Calibri"/>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The regression of total ESG score on return on equity shows a positive relationship, and the positive coefficient is statically significant. Thus we can conclude that the company are generally not inclined to conceal the bad financial performance using positive ESG content. If the overall financial performance is good, companies tend to report financial performance in a more positive tone.</a:t>
              </a:r>
              <a:endParaRPr sz="1800">
                <a:solidFill>
                  <a:srgbClr val="595959"/>
                </a:solidFill>
                <a:latin typeface="Calibri"/>
                <a:ea typeface="Calibri"/>
                <a:cs typeface="Calibri"/>
                <a:sym typeface="Calibri"/>
              </a:endParaRPr>
            </a:p>
            <a:p>
              <a:pPr indent="-171450" lvl="0" marL="285750" marR="0" rtl="0" algn="l">
                <a:lnSpc>
                  <a:spcPct val="120000"/>
                </a:lnSpc>
                <a:spcBef>
                  <a:spcPts val="360"/>
                </a:spcBef>
                <a:spcAft>
                  <a:spcPts val="0"/>
                </a:spcAft>
                <a:buClr>
                  <a:schemeClr val="dk1"/>
                </a:buClr>
                <a:buSzPts val="1800"/>
                <a:buFont typeface="Noto Sans Symbols"/>
                <a:buNone/>
              </a:pPr>
              <a:r>
                <a:t/>
              </a:r>
              <a:endParaRPr sz="1800">
                <a:solidFill>
                  <a:srgbClr val="595959"/>
                </a:solidFill>
                <a:latin typeface="Calibri"/>
                <a:ea typeface="Calibri"/>
                <a:cs typeface="Calibri"/>
                <a:sym typeface="Calibri"/>
              </a:endParaRPr>
            </a:p>
          </p:txBody>
        </p:sp>
        <p:sp>
          <p:nvSpPr>
            <p:cNvPr id="557" name="Google Shape;557;p28"/>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8" name="Google Shape;558;p28"/>
            <p:cNvSpPr txBox="1"/>
            <p:nvPr/>
          </p:nvSpPr>
          <p:spPr>
            <a:xfrm>
              <a:off x="1763472" y="1845162"/>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Y: Total ESG Sentiment</a:t>
              </a:r>
              <a:endParaRPr/>
            </a:p>
          </p:txBody>
        </p:sp>
      </p:grpSp>
      <p:pic>
        <p:nvPicPr>
          <p:cNvPr descr="表格&#10;&#10;描述已自动生成" id="559" name="Google Shape;559;p28"/>
          <p:cNvPicPr preferRelativeResize="0"/>
          <p:nvPr/>
        </p:nvPicPr>
        <p:blipFill rotWithShape="1">
          <a:blip r:embed="rId4">
            <a:alphaModFix/>
          </a:blip>
          <a:srcRect b="0" l="0" r="0" t="0"/>
          <a:stretch/>
        </p:blipFill>
        <p:spPr>
          <a:xfrm>
            <a:off x="6704645" y="679610"/>
            <a:ext cx="4618883" cy="5768379"/>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29"/>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66" name="Google Shape;566;p29"/>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Results - II</a:t>
            </a:r>
            <a:endParaRPr b="1" i="0" sz="2800" u="none" cap="none" strike="noStrike">
              <a:solidFill>
                <a:srgbClr val="FFFFFF"/>
              </a:solidFill>
              <a:latin typeface="Microsoft YaHei"/>
              <a:ea typeface="Microsoft YaHei"/>
              <a:cs typeface="Microsoft YaHei"/>
              <a:sym typeface="Microsoft YaHei"/>
            </a:endParaRPr>
          </a:p>
        </p:txBody>
      </p:sp>
      <p:grpSp>
        <p:nvGrpSpPr>
          <p:cNvPr id="567" name="Google Shape;567;p29"/>
          <p:cNvGrpSpPr/>
          <p:nvPr/>
        </p:nvGrpSpPr>
        <p:grpSpPr>
          <a:xfrm>
            <a:off x="896940" y="1198464"/>
            <a:ext cx="4590415" cy="5326059"/>
            <a:chOff x="876620" y="1795364"/>
            <a:chExt cx="4590415" cy="4731401"/>
          </a:xfrm>
        </p:grpSpPr>
        <p:sp>
          <p:nvSpPr>
            <p:cNvPr id="568" name="Google Shape;568;p29"/>
            <p:cNvSpPr/>
            <p:nvPr/>
          </p:nvSpPr>
          <p:spPr>
            <a:xfrm>
              <a:off x="876620" y="2029679"/>
              <a:ext cx="4590415" cy="446151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9" name="Google Shape;569;p29"/>
            <p:cNvSpPr/>
            <p:nvPr/>
          </p:nvSpPr>
          <p:spPr>
            <a:xfrm>
              <a:off x="876620" y="2357034"/>
              <a:ext cx="4590415" cy="41697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Adj. Rsquared: 0.013, similar to the Total ESG, the model explains about 1.3% of the variability.</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Coefficients: coefficient of ROE is significant at the 10% level</a:t>
              </a:r>
              <a:endParaRPr sz="1800">
                <a:solidFill>
                  <a:srgbClr val="595959"/>
                </a:solidFill>
                <a:latin typeface="Calibri"/>
                <a:ea typeface="Calibri"/>
                <a:cs typeface="Calibri"/>
                <a:sym typeface="Calibri"/>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The we separately run reg on Environment, S and G score, to show if company have incentive to manipulating words in separate category to conceal the bad performance. Overall, if the overall financial performance is good, companies tend to report financial performance in a more positive tone.</a:t>
              </a:r>
              <a:endParaRPr sz="1800">
                <a:solidFill>
                  <a:srgbClr val="595959"/>
                </a:solidFill>
                <a:latin typeface="Calibri"/>
                <a:ea typeface="Calibri"/>
                <a:cs typeface="Calibri"/>
                <a:sym typeface="Calibri"/>
              </a:endParaRPr>
            </a:p>
          </p:txBody>
        </p:sp>
        <p:sp>
          <p:nvSpPr>
            <p:cNvPr id="570" name="Google Shape;570;p29"/>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1" name="Google Shape;571;p29"/>
            <p:cNvSpPr txBox="1"/>
            <p:nvPr/>
          </p:nvSpPr>
          <p:spPr>
            <a:xfrm>
              <a:off x="1763472" y="1845162"/>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Y: Total E Sentiment</a:t>
              </a:r>
              <a:endParaRPr/>
            </a:p>
          </p:txBody>
        </p:sp>
      </p:grpSp>
      <p:pic>
        <p:nvPicPr>
          <p:cNvPr id="572" name="Google Shape;572;p29"/>
          <p:cNvPicPr preferRelativeResize="0"/>
          <p:nvPr/>
        </p:nvPicPr>
        <p:blipFill rotWithShape="1">
          <a:blip r:embed="rId4">
            <a:alphaModFix/>
          </a:blip>
          <a:srcRect b="0" l="0" r="0" t="0"/>
          <a:stretch/>
        </p:blipFill>
        <p:spPr>
          <a:xfrm>
            <a:off x="6593743" y="796423"/>
            <a:ext cx="4828089" cy="5097866"/>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3"/>
          <p:cNvGrpSpPr/>
          <p:nvPr/>
        </p:nvGrpSpPr>
        <p:grpSpPr>
          <a:xfrm>
            <a:off x="-422671" y="571201"/>
            <a:ext cx="6068291" cy="5664647"/>
            <a:chOff x="2496157" y="237388"/>
            <a:chExt cx="6822015" cy="6383223"/>
          </a:xfrm>
        </p:grpSpPr>
        <p:pic>
          <p:nvPicPr>
            <p:cNvPr id="125" name="Google Shape;125;p3"/>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126" name="Google Shape;126;p3"/>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127" name="Google Shape;127;p3"/>
          <p:cNvGrpSpPr/>
          <p:nvPr/>
        </p:nvGrpSpPr>
        <p:grpSpPr>
          <a:xfrm>
            <a:off x="346734" y="829931"/>
            <a:ext cx="5144671" cy="5197160"/>
            <a:chOff x="346734" y="829931"/>
            <a:chExt cx="5144671" cy="5197160"/>
          </a:xfrm>
        </p:grpSpPr>
        <p:pic>
          <p:nvPicPr>
            <p:cNvPr id="128" name="Google Shape;128;p3"/>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129" name="Google Shape;129;p3"/>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600" u="none" cap="none" strike="noStrike">
                  <a:solidFill>
                    <a:schemeClr val="lt1"/>
                  </a:solidFill>
                  <a:latin typeface="Microsoft Yahei"/>
                  <a:ea typeface="Microsoft Yahei"/>
                  <a:cs typeface="Microsoft Yahei"/>
                  <a:sym typeface="Microsoft Yahei"/>
                </a:rPr>
                <a:t>01</a:t>
              </a:r>
              <a:endParaRPr b="1" sz="16600">
                <a:solidFill>
                  <a:schemeClr val="lt1"/>
                </a:solidFill>
                <a:latin typeface="Microsoft Yahei"/>
                <a:ea typeface="Microsoft Yahei"/>
                <a:cs typeface="Microsoft Yahei"/>
                <a:sym typeface="Microsoft Yahei"/>
              </a:endParaRPr>
            </a:p>
          </p:txBody>
        </p:sp>
      </p:grpSp>
      <p:grpSp>
        <p:nvGrpSpPr>
          <p:cNvPr id="130" name="Google Shape;130;p3"/>
          <p:cNvGrpSpPr/>
          <p:nvPr/>
        </p:nvGrpSpPr>
        <p:grpSpPr>
          <a:xfrm>
            <a:off x="6400083" y="2708275"/>
            <a:ext cx="5726834" cy="1974394"/>
            <a:chOff x="6400083" y="2708275"/>
            <a:chExt cx="5726834" cy="1974394"/>
          </a:xfrm>
        </p:grpSpPr>
        <p:grpSp>
          <p:nvGrpSpPr>
            <p:cNvPr id="131" name="Google Shape;131;p3"/>
            <p:cNvGrpSpPr/>
            <p:nvPr/>
          </p:nvGrpSpPr>
          <p:grpSpPr>
            <a:xfrm>
              <a:off x="6888163" y="3098800"/>
              <a:ext cx="4900564" cy="646331"/>
              <a:chOff x="322440" y="4184903"/>
              <a:chExt cx="4900847" cy="646549"/>
            </a:xfrm>
          </p:grpSpPr>
          <p:sp>
            <p:nvSpPr>
              <p:cNvPr id="132" name="Google Shape;132;p3"/>
              <p:cNvSpPr txBox="1"/>
              <p:nvPr/>
            </p:nvSpPr>
            <p:spPr>
              <a:xfrm>
                <a:off x="1198791" y="4184903"/>
                <a:ext cx="4024496" cy="646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7F7F7F"/>
                    </a:solidFill>
                    <a:latin typeface="Microsoft Yahei"/>
                    <a:ea typeface="Microsoft Yahei"/>
                    <a:cs typeface="Microsoft Yahei"/>
                    <a:sym typeface="Microsoft Yahei"/>
                  </a:rPr>
                  <a:t>INTRODUCTION</a:t>
                </a:r>
                <a:endParaRPr b="1" sz="3600">
                  <a:solidFill>
                    <a:srgbClr val="595959"/>
                  </a:solidFill>
                  <a:latin typeface="Microsoft Yahei"/>
                  <a:ea typeface="Microsoft Yahei"/>
                  <a:cs typeface="Microsoft Yahei"/>
                  <a:sym typeface="Microsoft Yahei"/>
                </a:endParaRPr>
              </a:p>
            </p:txBody>
          </p:sp>
          <p:grpSp>
            <p:nvGrpSpPr>
              <p:cNvPr id="133" name="Google Shape;133;p3"/>
              <p:cNvGrpSpPr/>
              <p:nvPr/>
            </p:nvGrpSpPr>
            <p:grpSpPr>
              <a:xfrm>
                <a:off x="322440" y="4202372"/>
                <a:ext cx="658850" cy="611393"/>
                <a:chOff x="2680724" y="3949312"/>
                <a:chExt cx="863960" cy="801728"/>
              </a:xfrm>
            </p:grpSpPr>
            <p:sp>
              <p:nvSpPr>
                <p:cNvPr id="134" name="Google Shape;134;p3"/>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35" name="Google Shape;135;p3"/>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136" name="Google Shape;136;p3"/>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3"/>
            <p:cNvSpPr/>
            <p:nvPr/>
          </p:nvSpPr>
          <p:spPr>
            <a:xfrm>
              <a:off x="6400083" y="4467225"/>
              <a:ext cx="572683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sz="1400" u="none">
                <a:solidFill>
                  <a:srgbClr val="7F7F7F"/>
                </a:solidFill>
                <a:latin typeface="Arial"/>
                <a:ea typeface="Arial"/>
                <a:cs typeface="Arial"/>
                <a:sym typeface="Arial"/>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30"/>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79" name="Google Shape;579;p30"/>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Results - III</a:t>
            </a:r>
            <a:endParaRPr b="1" i="0" sz="2800" u="none" cap="none" strike="noStrike">
              <a:solidFill>
                <a:srgbClr val="FFFFFF"/>
              </a:solidFill>
              <a:latin typeface="Microsoft YaHei"/>
              <a:ea typeface="Microsoft YaHei"/>
              <a:cs typeface="Microsoft YaHei"/>
              <a:sym typeface="Microsoft YaHei"/>
            </a:endParaRPr>
          </a:p>
        </p:txBody>
      </p:sp>
      <p:grpSp>
        <p:nvGrpSpPr>
          <p:cNvPr id="580" name="Google Shape;580;p30"/>
          <p:cNvGrpSpPr/>
          <p:nvPr/>
        </p:nvGrpSpPr>
        <p:grpSpPr>
          <a:xfrm>
            <a:off x="896940" y="1198464"/>
            <a:ext cx="4590415" cy="5302250"/>
            <a:chOff x="876620" y="1795364"/>
            <a:chExt cx="4590415" cy="5302250"/>
          </a:xfrm>
        </p:grpSpPr>
        <p:sp>
          <p:nvSpPr>
            <p:cNvPr id="581" name="Google Shape;581;p30"/>
            <p:cNvSpPr/>
            <p:nvPr/>
          </p:nvSpPr>
          <p:spPr>
            <a:xfrm>
              <a:off x="876620" y="2029679"/>
              <a:ext cx="4590415" cy="5067935"/>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2" name="Google Shape;582;p30"/>
            <p:cNvSpPr/>
            <p:nvPr/>
          </p:nvSpPr>
          <p:spPr>
            <a:xfrm>
              <a:off x="1209995" y="2357034"/>
              <a:ext cx="3923980" cy="35049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Adj. Rsquared: 0.030, a bit higher explanatory power, explaining 3.0% of the variability in Total Social Sentiment.</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Fstatistic: 11.61 with a pvalue of 1.74e07, indicating that the regression model is highly statistically significant.</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Coefficients: coefficient of ROE is significant at the 1% level</a:t>
              </a:r>
              <a:endParaRPr sz="1800">
                <a:solidFill>
                  <a:srgbClr val="595959"/>
                </a:solidFill>
                <a:latin typeface="Calibri"/>
                <a:ea typeface="Calibri"/>
                <a:cs typeface="Calibri"/>
                <a:sym typeface="Calibri"/>
              </a:endParaRPr>
            </a:p>
          </p:txBody>
        </p:sp>
        <p:sp>
          <p:nvSpPr>
            <p:cNvPr id="583" name="Google Shape;583;p30"/>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4" name="Google Shape;584;p30"/>
            <p:cNvSpPr txBox="1"/>
            <p:nvPr/>
          </p:nvSpPr>
          <p:spPr>
            <a:xfrm>
              <a:off x="1763472" y="1845162"/>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Y: Total S Sentiment</a:t>
              </a:r>
              <a:endParaRPr/>
            </a:p>
          </p:txBody>
        </p:sp>
      </p:grpSp>
      <p:pic>
        <p:nvPicPr>
          <p:cNvPr id="585" name="Google Shape;585;p30"/>
          <p:cNvPicPr preferRelativeResize="0"/>
          <p:nvPr/>
        </p:nvPicPr>
        <p:blipFill rotWithShape="1">
          <a:blip r:embed="rId4">
            <a:alphaModFix/>
          </a:blip>
          <a:srcRect b="0" l="0" r="0" t="0"/>
          <a:stretch/>
        </p:blipFill>
        <p:spPr>
          <a:xfrm>
            <a:off x="6353137" y="591330"/>
            <a:ext cx="5214686" cy="5609738"/>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31"/>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592" name="Google Shape;592;p31"/>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Results - IV</a:t>
            </a:r>
            <a:endParaRPr b="1" i="0" sz="2800" u="none" cap="none" strike="noStrike">
              <a:solidFill>
                <a:srgbClr val="FFFFFF"/>
              </a:solidFill>
              <a:latin typeface="Microsoft YaHei"/>
              <a:ea typeface="Microsoft YaHei"/>
              <a:cs typeface="Microsoft YaHei"/>
              <a:sym typeface="Microsoft YaHei"/>
            </a:endParaRPr>
          </a:p>
        </p:txBody>
      </p:sp>
      <p:grpSp>
        <p:nvGrpSpPr>
          <p:cNvPr id="593" name="Google Shape;593;p31"/>
          <p:cNvGrpSpPr/>
          <p:nvPr/>
        </p:nvGrpSpPr>
        <p:grpSpPr>
          <a:xfrm>
            <a:off x="896940" y="1198464"/>
            <a:ext cx="4590415" cy="4695825"/>
            <a:chOff x="876620" y="1795364"/>
            <a:chExt cx="4590415" cy="4695825"/>
          </a:xfrm>
        </p:grpSpPr>
        <p:sp>
          <p:nvSpPr>
            <p:cNvPr id="594" name="Google Shape;594;p31"/>
            <p:cNvSpPr/>
            <p:nvPr/>
          </p:nvSpPr>
          <p:spPr>
            <a:xfrm>
              <a:off x="876620" y="2029679"/>
              <a:ext cx="4590415" cy="446151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5" name="Google Shape;595;p31"/>
            <p:cNvSpPr/>
            <p:nvPr/>
          </p:nvSpPr>
          <p:spPr>
            <a:xfrm>
              <a:off x="1209995" y="2357034"/>
              <a:ext cx="3923980" cy="35049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Adj. Rsquared: 0.014, similar to Total ESG and Environmental models.</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Fstatistic: 5.727 with a pvalue of 0.000691, indicating a statistically significant model.</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Coefficients: Like the Total Environmental Sentiment, no coefficients are significant at the 5% level, although the solvency ratio is close with a pvalue just above 0.003.</a:t>
              </a:r>
              <a:endParaRPr/>
            </a:p>
          </p:txBody>
        </p:sp>
        <p:sp>
          <p:nvSpPr>
            <p:cNvPr id="596" name="Google Shape;596;p31"/>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7" name="Google Shape;597;p31"/>
            <p:cNvSpPr txBox="1"/>
            <p:nvPr/>
          </p:nvSpPr>
          <p:spPr>
            <a:xfrm>
              <a:off x="1763472" y="1845162"/>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Y: Total G Sentiment</a:t>
              </a:r>
              <a:endParaRPr/>
            </a:p>
          </p:txBody>
        </p:sp>
      </p:grpSp>
      <p:pic>
        <p:nvPicPr>
          <p:cNvPr id="598" name="Google Shape;598;p31"/>
          <p:cNvPicPr preferRelativeResize="0"/>
          <p:nvPr/>
        </p:nvPicPr>
        <p:blipFill rotWithShape="1">
          <a:blip r:embed="rId4">
            <a:alphaModFix/>
          </a:blip>
          <a:srcRect b="0" l="0" r="0" t="0"/>
          <a:stretch/>
        </p:blipFill>
        <p:spPr>
          <a:xfrm>
            <a:off x="6427721" y="333477"/>
            <a:ext cx="5503022" cy="6055534"/>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32"/>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605" name="Google Shape;605;p32"/>
          <p:cNvSpPr txBox="1"/>
          <p:nvPr/>
        </p:nvSpPr>
        <p:spPr>
          <a:xfrm>
            <a:off x="495189" y="333477"/>
            <a:ext cx="4337214"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Microsoft YaHei"/>
              <a:buNone/>
            </a:pPr>
            <a:r>
              <a:rPr b="1" i="0" lang="en-US" sz="2800" u="none" cap="none" strike="noStrike">
                <a:solidFill>
                  <a:srgbClr val="000000"/>
                </a:solidFill>
                <a:latin typeface="Microsoft YaHei"/>
                <a:ea typeface="Microsoft YaHei"/>
                <a:cs typeface="Microsoft YaHei"/>
                <a:sym typeface="Microsoft YaHei"/>
              </a:rPr>
              <a:t>Regression Results - IV</a:t>
            </a:r>
            <a:endParaRPr b="1" i="0" sz="2800" u="none" cap="none" strike="noStrike">
              <a:solidFill>
                <a:srgbClr val="FFFFFF"/>
              </a:solidFill>
              <a:latin typeface="Microsoft YaHei"/>
              <a:ea typeface="Microsoft YaHei"/>
              <a:cs typeface="Microsoft YaHei"/>
              <a:sym typeface="Microsoft YaHei"/>
            </a:endParaRPr>
          </a:p>
        </p:txBody>
      </p:sp>
      <p:grpSp>
        <p:nvGrpSpPr>
          <p:cNvPr id="606" name="Google Shape;606;p32"/>
          <p:cNvGrpSpPr/>
          <p:nvPr/>
        </p:nvGrpSpPr>
        <p:grpSpPr>
          <a:xfrm>
            <a:off x="896940" y="1198464"/>
            <a:ext cx="4590415" cy="4695825"/>
            <a:chOff x="876620" y="1795364"/>
            <a:chExt cx="4590415" cy="4695825"/>
          </a:xfrm>
        </p:grpSpPr>
        <p:sp>
          <p:nvSpPr>
            <p:cNvPr id="607" name="Google Shape;607;p32"/>
            <p:cNvSpPr/>
            <p:nvPr/>
          </p:nvSpPr>
          <p:spPr>
            <a:xfrm>
              <a:off x="876620" y="2029679"/>
              <a:ext cx="4590415" cy="446151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32"/>
            <p:cNvSpPr/>
            <p:nvPr/>
          </p:nvSpPr>
          <p:spPr>
            <a:xfrm>
              <a:off x="1209995" y="2357034"/>
              <a:ext cx="3923980" cy="28249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Adj. Rsquared: 0.017, similar to Total ESG and Environmental models.</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Fstatistic: 5.87 with a pvalue of 0.02, indicating a statistically significant model.</a:t>
              </a:r>
              <a:endParaRPr/>
            </a:p>
            <a:p>
              <a:pPr indent="-285750" lvl="0" marL="285750" marR="0" rtl="0" algn="l">
                <a:lnSpc>
                  <a:spcPct val="120000"/>
                </a:lnSpc>
                <a:spcBef>
                  <a:spcPts val="36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Coefficients: The total ESG Sentiment coefficients is significant at the 5% level</a:t>
              </a:r>
              <a:endParaRPr/>
            </a:p>
          </p:txBody>
        </p:sp>
        <p:sp>
          <p:nvSpPr>
            <p:cNvPr id="609" name="Google Shape;609;p32"/>
            <p:cNvSpPr/>
            <p:nvPr/>
          </p:nvSpPr>
          <p:spPr>
            <a:xfrm>
              <a:off x="1532226" y="1795364"/>
              <a:ext cx="3279515" cy="462161"/>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0" name="Google Shape;610;p32"/>
            <p:cNvSpPr txBox="1"/>
            <p:nvPr/>
          </p:nvSpPr>
          <p:spPr>
            <a:xfrm>
              <a:off x="1763472" y="1845162"/>
              <a:ext cx="2797972"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Y:ROE</a:t>
              </a:r>
              <a:endParaRPr/>
            </a:p>
          </p:txBody>
        </p:sp>
      </p:grpSp>
      <p:pic>
        <p:nvPicPr>
          <p:cNvPr descr="图形用户界面, 表格&#10;&#10;描述已自动生成" id="611" name="Google Shape;611;p32"/>
          <p:cNvPicPr preferRelativeResize="0"/>
          <p:nvPr/>
        </p:nvPicPr>
        <p:blipFill rotWithShape="1">
          <a:blip r:embed="rId4">
            <a:alphaModFix/>
          </a:blip>
          <a:srcRect b="0" l="0" r="0" t="0"/>
          <a:stretch/>
        </p:blipFill>
        <p:spPr>
          <a:xfrm>
            <a:off x="6354176" y="1025933"/>
            <a:ext cx="5431022" cy="4806133"/>
          </a:xfrm>
          <a:prstGeom prst="rect">
            <a:avLst/>
          </a:prstGeom>
          <a:noFill/>
          <a:ln>
            <a:noFill/>
          </a:ln>
        </p:spPr>
      </p:pic>
    </p:spTree>
  </p:cSld>
  <p:clrMapOvr>
    <a:masterClrMapping/>
  </p:clrMapOvr>
  <mc:AlternateContent>
    <mc:Choice Requires="p14">
      <p:transition spd="slow" p14:dur="3000">
        <p14:prism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33"/>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618" name="Google Shape;618;p33"/>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Residual Analysis</a:t>
            </a:r>
            <a:endParaRPr b="1" i="0" sz="2800" u="none" cap="none" strike="noStrike">
              <a:solidFill>
                <a:srgbClr val="FFFFFF"/>
              </a:solidFill>
              <a:latin typeface="Microsoft Yahei"/>
              <a:ea typeface="Microsoft Yahei"/>
              <a:cs typeface="Microsoft Yahei"/>
              <a:sym typeface="Microsoft Yahei"/>
            </a:endParaRPr>
          </a:p>
        </p:txBody>
      </p:sp>
      <p:pic>
        <p:nvPicPr>
          <p:cNvPr id="619" name="Google Shape;619;p33"/>
          <p:cNvPicPr preferRelativeResize="0"/>
          <p:nvPr/>
        </p:nvPicPr>
        <p:blipFill rotWithShape="1">
          <a:blip r:embed="rId4">
            <a:alphaModFix/>
          </a:blip>
          <a:srcRect b="0" l="0" r="0" t="0"/>
          <a:stretch/>
        </p:blipFill>
        <p:spPr>
          <a:xfrm>
            <a:off x="1693888" y="1030515"/>
            <a:ext cx="8440289" cy="5079860"/>
          </a:xfrm>
          <a:prstGeom prst="rect">
            <a:avLst/>
          </a:prstGeom>
          <a:noFill/>
          <a:ln>
            <a:noFill/>
          </a:ln>
        </p:spPr>
      </p:pic>
      <p:sp>
        <p:nvSpPr>
          <p:cNvPr id="620" name="Google Shape;620;p33"/>
          <p:cNvSpPr txBox="1"/>
          <p:nvPr/>
        </p:nvSpPr>
        <p:spPr>
          <a:xfrm>
            <a:off x="1693888" y="6162849"/>
            <a:ext cx="9132580" cy="10341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595959"/>
              </a:buClr>
              <a:buSzPts val="1800"/>
              <a:buFont typeface="Noto Sans Symbols"/>
              <a:buChar char="❖"/>
            </a:pPr>
            <a:r>
              <a:rPr lang="en-US" sz="1800">
                <a:solidFill>
                  <a:srgbClr val="595959"/>
                </a:solidFill>
                <a:latin typeface="Calibri"/>
                <a:ea typeface="Calibri"/>
                <a:cs typeface="Calibri"/>
                <a:sym typeface="Calibri"/>
              </a:rPr>
              <a:t>We can see from the regression plot and residual analysis plot that there is still some outliers in our graphs, which may require us to further process our data.</a:t>
            </a:r>
            <a:endParaRPr sz="18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34"/>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627" name="Google Shape;627;p34"/>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QQ Plot of Residuals</a:t>
            </a:r>
            <a:endParaRPr b="1" i="0" sz="2800" u="none" cap="none" strike="noStrike">
              <a:solidFill>
                <a:srgbClr val="FFFFFF"/>
              </a:solidFill>
              <a:latin typeface="Microsoft Yahei"/>
              <a:ea typeface="Microsoft Yahei"/>
              <a:cs typeface="Microsoft Yahei"/>
              <a:sym typeface="Microsoft Yahei"/>
            </a:endParaRPr>
          </a:p>
        </p:txBody>
      </p:sp>
      <p:pic>
        <p:nvPicPr>
          <p:cNvPr id="628" name="Google Shape;628;p34"/>
          <p:cNvPicPr preferRelativeResize="0"/>
          <p:nvPr/>
        </p:nvPicPr>
        <p:blipFill rotWithShape="1">
          <a:blip r:embed="rId4">
            <a:alphaModFix/>
          </a:blip>
          <a:srcRect b="0" l="0" r="0" t="0"/>
          <a:stretch/>
        </p:blipFill>
        <p:spPr>
          <a:xfrm>
            <a:off x="2209800" y="1030515"/>
            <a:ext cx="7772400" cy="5115452"/>
          </a:xfrm>
          <a:prstGeom prst="rect">
            <a:avLst/>
          </a:prstGeom>
          <a:noFill/>
          <a:ln>
            <a:noFill/>
          </a:ln>
        </p:spPr>
      </p:pic>
      <p:sp>
        <p:nvSpPr>
          <p:cNvPr id="629" name="Google Shape;629;p34"/>
          <p:cNvSpPr txBox="1"/>
          <p:nvPr/>
        </p:nvSpPr>
        <p:spPr>
          <a:xfrm>
            <a:off x="1738859" y="6295869"/>
            <a:ext cx="855938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57070"/>
              </a:buClr>
              <a:buSzPts val="1800"/>
              <a:buFont typeface="Noto Sans Symbols"/>
              <a:buChar char="❖"/>
            </a:pPr>
            <a:r>
              <a:rPr lang="en-US" sz="1800">
                <a:solidFill>
                  <a:srgbClr val="757070"/>
                </a:solidFill>
                <a:latin typeface="Calibri"/>
                <a:ea typeface="Calibri"/>
                <a:cs typeface="Calibri"/>
                <a:sym typeface="Calibri"/>
              </a:rPr>
              <a:t>The residual analysis shows that the normality assumption of estimator did not break.</a:t>
            </a:r>
            <a:endParaRPr sz="1800">
              <a:solidFill>
                <a:srgbClr val="757070"/>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35"/>
          <p:cNvGrpSpPr/>
          <p:nvPr/>
        </p:nvGrpSpPr>
        <p:grpSpPr>
          <a:xfrm>
            <a:off x="1922993" y="237388"/>
            <a:ext cx="8346014" cy="6383223"/>
            <a:chOff x="2496157" y="237388"/>
            <a:chExt cx="6822015" cy="6383223"/>
          </a:xfrm>
        </p:grpSpPr>
        <p:pic>
          <p:nvPicPr>
            <p:cNvPr id="636" name="Google Shape;636;p35"/>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637" name="Google Shape;637;p35"/>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sp>
        <p:nvSpPr>
          <p:cNvPr id="638" name="Google Shape;638;p35"/>
          <p:cNvSpPr txBox="1"/>
          <p:nvPr/>
        </p:nvSpPr>
        <p:spPr>
          <a:xfrm>
            <a:off x="1516093" y="1992182"/>
            <a:ext cx="11350095" cy="3631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500">
                <a:solidFill>
                  <a:srgbClr val="FFFFFF"/>
                </a:solidFill>
                <a:latin typeface="Microsoft Yahei"/>
                <a:ea typeface="Microsoft Yahei"/>
                <a:cs typeface="Microsoft Yahei"/>
                <a:sym typeface="Microsoft Yahei"/>
              </a:rPr>
              <a:t>THANK YOU</a:t>
            </a:r>
            <a:endParaRPr/>
          </a:p>
          <a:p>
            <a:pPr indent="0" lvl="0" marL="0" marR="0" rtl="0" algn="l">
              <a:spcBef>
                <a:spcPts val="0"/>
              </a:spcBef>
              <a:spcAft>
                <a:spcPts val="0"/>
              </a:spcAft>
              <a:buNone/>
            </a:pPr>
            <a:r>
              <a:rPr b="1" lang="en-US" sz="11500">
                <a:solidFill>
                  <a:srgbClr val="FFFFFF"/>
                </a:solidFill>
                <a:latin typeface="Microsoft Yahei"/>
                <a:ea typeface="Microsoft Yahei"/>
                <a:cs typeface="Microsoft Yahei"/>
                <a:sym typeface="Microsoft Yahei"/>
              </a:rPr>
              <a:t>			</a:t>
            </a:r>
            <a:r>
              <a:rPr b="1" lang="en-US" sz="8800">
                <a:solidFill>
                  <a:srgbClr val="FFFFFF"/>
                </a:solidFill>
                <a:latin typeface="Microsoft Yahei"/>
                <a:ea typeface="Microsoft Yahei"/>
                <a:cs typeface="Microsoft Yahei"/>
                <a:sym typeface="Microsoft Yahei"/>
              </a:rPr>
              <a:t>Q&amp;A</a:t>
            </a:r>
            <a:endParaRPr b="1" sz="8800">
              <a:solidFill>
                <a:srgbClr val="FFFFFF"/>
              </a:solidFill>
              <a:latin typeface="Microsoft Yahei"/>
              <a:ea typeface="Microsoft Yahei"/>
              <a:cs typeface="Microsoft Yahei"/>
              <a:sym typeface="Microsoft Yahei"/>
            </a:endParaRPr>
          </a:p>
        </p:txBody>
      </p:sp>
      <p:grpSp>
        <p:nvGrpSpPr>
          <p:cNvPr id="639" name="Google Shape;639;p35"/>
          <p:cNvGrpSpPr/>
          <p:nvPr/>
        </p:nvGrpSpPr>
        <p:grpSpPr>
          <a:xfrm>
            <a:off x="3056964" y="3646711"/>
            <a:ext cx="6078071" cy="376797"/>
            <a:chOff x="3056964" y="3646711"/>
            <a:chExt cx="6078071" cy="376797"/>
          </a:xfrm>
        </p:grpSpPr>
        <p:cxnSp>
          <p:nvCxnSpPr>
            <p:cNvPr id="640" name="Google Shape;640;p35"/>
            <p:cNvCxnSpPr/>
            <p:nvPr/>
          </p:nvCxnSpPr>
          <p:spPr>
            <a:xfrm>
              <a:off x="4093029" y="3646711"/>
              <a:ext cx="3828217" cy="0"/>
            </a:xfrm>
            <a:prstGeom prst="straightConnector1">
              <a:avLst/>
            </a:prstGeom>
            <a:noFill/>
            <a:ln cap="flat" cmpd="sng" w="9525">
              <a:solidFill>
                <a:schemeClr val="lt1"/>
              </a:solidFill>
              <a:prstDash val="solid"/>
              <a:miter lim="800000"/>
              <a:headEnd len="sm" w="sm" type="none"/>
              <a:tailEnd len="sm" w="sm" type="none"/>
            </a:ln>
          </p:spPr>
        </p:cxnSp>
        <p:sp>
          <p:nvSpPr>
            <p:cNvPr id="641" name="Google Shape;641;p35"/>
            <p:cNvSpPr/>
            <p:nvPr/>
          </p:nvSpPr>
          <p:spPr>
            <a:xfrm>
              <a:off x="3056964" y="3808064"/>
              <a:ext cx="6078071"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spTree>
  </p:cSld>
  <p:clrMapOvr>
    <a:masterClrMapping/>
  </p:clrMapOvr>
  <mc:AlternateContent>
    <mc:Choice Requires="p14">
      <p:transition spd="slow" p14:dur="3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144" name="Google Shape;144;p4"/>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RESEARCH QUESTION</a:t>
            </a:r>
            <a:endParaRPr b="1" sz="2800">
              <a:solidFill>
                <a:schemeClr val="lt1"/>
              </a:solidFill>
              <a:latin typeface="Microsoft Yahei"/>
              <a:ea typeface="Microsoft Yahei"/>
              <a:cs typeface="Microsoft Yahei"/>
              <a:sym typeface="Microsoft Yahei"/>
            </a:endParaRPr>
          </a:p>
        </p:txBody>
      </p:sp>
      <p:pic>
        <p:nvPicPr>
          <p:cNvPr id="145" name="Google Shape;145;p4"/>
          <p:cNvPicPr preferRelativeResize="0"/>
          <p:nvPr/>
        </p:nvPicPr>
        <p:blipFill rotWithShape="1">
          <a:blip r:embed="rId4">
            <a:alphaModFix/>
          </a:blip>
          <a:srcRect b="0" l="0" r="12330" t="0"/>
          <a:stretch/>
        </p:blipFill>
        <p:spPr>
          <a:xfrm>
            <a:off x="153535" y="2234950"/>
            <a:ext cx="3247939" cy="2395579"/>
          </a:xfrm>
          <a:prstGeom prst="rect">
            <a:avLst/>
          </a:prstGeom>
          <a:noFill/>
          <a:ln>
            <a:noFill/>
          </a:ln>
        </p:spPr>
      </p:pic>
      <p:grpSp>
        <p:nvGrpSpPr>
          <p:cNvPr id="146" name="Google Shape;146;p4"/>
          <p:cNvGrpSpPr/>
          <p:nvPr/>
        </p:nvGrpSpPr>
        <p:grpSpPr>
          <a:xfrm>
            <a:off x="4236395" y="2895197"/>
            <a:ext cx="7955604" cy="2121922"/>
            <a:chOff x="5265598" y="2418078"/>
            <a:chExt cx="6664570" cy="1818677"/>
          </a:xfrm>
        </p:grpSpPr>
        <p:sp>
          <p:nvSpPr>
            <p:cNvPr id="147" name="Google Shape;147;p4"/>
            <p:cNvSpPr/>
            <p:nvPr/>
          </p:nvSpPr>
          <p:spPr>
            <a:xfrm>
              <a:off x="5265598" y="2418078"/>
              <a:ext cx="774193" cy="772838"/>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FFFF"/>
                </a:solidFill>
                <a:latin typeface="Calibri"/>
                <a:ea typeface="Calibri"/>
                <a:cs typeface="Calibri"/>
                <a:sym typeface="Calibri"/>
              </a:endParaRPr>
            </a:p>
          </p:txBody>
        </p:sp>
        <p:pic>
          <p:nvPicPr>
            <p:cNvPr id="148" name="Google Shape;148;p4"/>
            <p:cNvPicPr preferRelativeResize="0"/>
            <p:nvPr/>
          </p:nvPicPr>
          <p:blipFill rotWithShape="1">
            <a:blip r:embed="rId5">
              <a:alphaModFix/>
            </a:blip>
            <a:srcRect b="0" l="0" r="0" t="0"/>
            <a:stretch/>
          </p:blipFill>
          <p:spPr>
            <a:xfrm>
              <a:off x="5444460" y="2562447"/>
              <a:ext cx="416471" cy="363257"/>
            </a:xfrm>
            <a:prstGeom prst="rect">
              <a:avLst/>
            </a:prstGeom>
            <a:noFill/>
            <a:ln>
              <a:noFill/>
            </a:ln>
          </p:spPr>
        </p:pic>
        <p:sp>
          <p:nvSpPr>
            <p:cNvPr id="149" name="Google Shape;149;p4"/>
            <p:cNvSpPr/>
            <p:nvPr/>
          </p:nvSpPr>
          <p:spPr>
            <a:xfrm>
              <a:off x="5268192" y="3463917"/>
              <a:ext cx="774193" cy="772838"/>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FFFF"/>
                </a:solidFill>
                <a:latin typeface="Calibri"/>
                <a:ea typeface="Calibri"/>
                <a:cs typeface="Calibri"/>
                <a:sym typeface="Calibri"/>
              </a:endParaRPr>
            </a:p>
          </p:txBody>
        </p:sp>
        <p:pic>
          <p:nvPicPr>
            <p:cNvPr id="150" name="Google Shape;150;p4"/>
            <p:cNvPicPr preferRelativeResize="0"/>
            <p:nvPr/>
          </p:nvPicPr>
          <p:blipFill rotWithShape="1">
            <a:blip r:embed="rId6">
              <a:alphaModFix/>
            </a:blip>
            <a:srcRect b="0" l="0" r="0" t="0"/>
            <a:stretch/>
          </p:blipFill>
          <p:spPr>
            <a:xfrm>
              <a:off x="5432818" y="3626879"/>
              <a:ext cx="440082" cy="439312"/>
            </a:xfrm>
            <a:prstGeom prst="rect">
              <a:avLst/>
            </a:prstGeom>
            <a:noFill/>
            <a:ln>
              <a:noFill/>
            </a:ln>
          </p:spPr>
        </p:pic>
        <p:sp>
          <p:nvSpPr>
            <p:cNvPr id="151" name="Google Shape;151;p4"/>
            <p:cNvSpPr txBox="1"/>
            <p:nvPr/>
          </p:nvSpPr>
          <p:spPr>
            <a:xfrm>
              <a:off x="6383092" y="3613870"/>
              <a:ext cx="5375521" cy="52758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445469"/>
                  </a:solidFill>
                  <a:latin typeface="Arial"/>
                  <a:ea typeface="Arial"/>
                  <a:cs typeface="Arial"/>
                  <a:sym typeface="Arial"/>
                </a:rPr>
                <a:t>Does investor confidence mediate the relationship between ESG sentiment and financial performance?</a:t>
              </a:r>
              <a:endParaRPr sz="1200">
                <a:solidFill>
                  <a:srgbClr val="445469"/>
                </a:solidFill>
                <a:latin typeface="Arial"/>
                <a:ea typeface="Arial"/>
                <a:cs typeface="Arial"/>
                <a:sym typeface="Arial"/>
              </a:endParaRPr>
            </a:p>
          </p:txBody>
        </p:sp>
        <p:sp>
          <p:nvSpPr>
            <p:cNvPr id="152" name="Google Shape;152;p4"/>
            <p:cNvSpPr txBox="1"/>
            <p:nvPr/>
          </p:nvSpPr>
          <p:spPr>
            <a:xfrm>
              <a:off x="6383092" y="2481032"/>
              <a:ext cx="5547076" cy="7913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445469"/>
                  </a:solidFill>
                  <a:latin typeface="Arial"/>
                  <a:ea typeface="Arial"/>
                  <a:cs typeface="Arial"/>
                  <a:sym typeface="Arial"/>
                </a:rPr>
                <a:t>Does sentiment within each ESG component (Environmental, Social, Governance) correlate with financial performance?</a:t>
              </a:r>
              <a:endParaRPr b="1" sz="2000">
                <a:solidFill>
                  <a:srgbClr val="445469"/>
                </a:solidFill>
                <a:latin typeface="Arial"/>
                <a:ea typeface="Arial"/>
                <a:cs typeface="Arial"/>
                <a:sym typeface="Arial"/>
              </a:endParaRPr>
            </a:p>
          </p:txBody>
        </p:sp>
      </p:grpSp>
      <p:sp>
        <p:nvSpPr>
          <p:cNvPr id="153" name="Google Shape;153;p4"/>
          <p:cNvSpPr/>
          <p:nvPr/>
        </p:nvSpPr>
        <p:spPr>
          <a:xfrm>
            <a:off x="4253910" y="1734220"/>
            <a:ext cx="924167" cy="948544"/>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190"/>
              <a:buFont typeface="Calibri"/>
              <a:buNone/>
            </a:pPr>
            <a:r>
              <a:t/>
            </a:r>
            <a:endParaRPr b="0" i="0" sz="3190" u="none" cap="none" strike="noStrike">
              <a:solidFill>
                <a:srgbClr val="FFFFFF"/>
              </a:solidFill>
              <a:latin typeface="Calibri"/>
              <a:ea typeface="Calibri"/>
              <a:cs typeface="Calibri"/>
              <a:sym typeface="Calibri"/>
            </a:endParaRPr>
          </a:p>
        </p:txBody>
      </p:sp>
      <p:sp>
        <p:nvSpPr>
          <p:cNvPr id="154" name="Google Shape;154;p4"/>
          <p:cNvSpPr/>
          <p:nvPr/>
        </p:nvSpPr>
        <p:spPr>
          <a:xfrm>
            <a:off x="4422548" y="1871315"/>
            <a:ext cx="586890" cy="625436"/>
          </a:xfrm>
          <a:custGeom>
            <a:rect b="b" l="l" r="r" t="t"/>
            <a:pathLst>
              <a:path extrusionOk="0" h="259" w="260">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chemeClr val="lt1"/>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55" name="Google Shape;155;p4"/>
          <p:cNvSpPr txBox="1"/>
          <p:nvPr/>
        </p:nvSpPr>
        <p:spPr>
          <a:xfrm>
            <a:off x="5570366" y="1909774"/>
            <a:ext cx="6621634"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445469"/>
                </a:solidFill>
                <a:latin typeface="Arial"/>
                <a:ea typeface="Arial"/>
                <a:cs typeface="Arial"/>
                <a:sym typeface="Arial"/>
              </a:rPr>
              <a:t>How does overall sentiment within ESG disclosures correlate with financial performance?</a:t>
            </a:r>
            <a:endParaRPr b="1" sz="2000">
              <a:solidFill>
                <a:srgbClr val="445469"/>
              </a:solidFill>
              <a:latin typeface="Arial"/>
              <a:ea typeface="Arial"/>
              <a:cs typeface="Arial"/>
              <a:sym typeface="Arial"/>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162" name="Google Shape;162;p5"/>
          <p:cNvSpPr txBox="1"/>
          <p:nvPr/>
        </p:nvSpPr>
        <p:spPr>
          <a:xfrm>
            <a:off x="495189" y="333477"/>
            <a:ext cx="58341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SOCIAL SCIENCE RELEVANCE</a:t>
            </a:r>
            <a:endParaRPr b="1" sz="2800">
              <a:solidFill>
                <a:schemeClr val="lt1"/>
              </a:solidFill>
              <a:latin typeface="Microsoft Yahei"/>
              <a:ea typeface="Microsoft Yahei"/>
              <a:cs typeface="Microsoft Yahei"/>
              <a:sym typeface="Microsoft Yahei"/>
            </a:endParaRPr>
          </a:p>
        </p:txBody>
      </p:sp>
      <p:sp>
        <p:nvSpPr>
          <p:cNvPr id="163" name="Google Shape;163;p5"/>
          <p:cNvSpPr/>
          <p:nvPr/>
        </p:nvSpPr>
        <p:spPr>
          <a:xfrm>
            <a:off x="9758181" y="1413324"/>
            <a:ext cx="771557" cy="771557"/>
          </a:xfrm>
          <a:custGeom>
            <a:rect b="b" l="l" r="r" t="t"/>
            <a:pathLst>
              <a:path extrusionOk="0" h="259" w="260">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rgbClr val="03715B"/>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grpSp>
        <p:nvGrpSpPr>
          <p:cNvPr id="164" name="Google Shape;164;p5"/>
          <p:cNvGrpSpPr/>
          <p:nvPr/>
        </p:nvGrpSpPr>
        <p:grpSpPr>
          <a:xfrm>
            <a:off x="307011" y="1420650"/>
            <a:ext cx="3981269" cy="4844395"/>
            <a:chOff x="3078602" y="2616380"/>
            <a:chExt cx="3981269" cy="4844395"/>
          </a:xfrm>
        </p:grpSpPr>
        <p:grpSp>
          <p:nvGrpSpPr>
            <p:cNvPr id="165" name="Google Shape;165;p5"/>
            <p:cNvGrpSpPr/>
            <p:nvPr/>
          </p:nvGrpSpPr>
          <p:grpSpPr>
            <a:xfrm>
              <a:off x="4470373" y="2616380"/>
              <a:ext cx="630342" cy="841138"/>
              <a:chOff x="5410411" y="1735158"/>
              <a:chExt cx="342689" cy="457290"/>
            </a:xfrm>
          </p:grpSpPr>
          <p:sp>
            <p:nvSpPr>
              <p:cNvPr id="166" name="Google Shape;166;p5"/>
              <p:cNvSpPr/>
              <p:nvPr/>
            </p:nvSpPr>
            <p:spPr>
              <a:xfrm>
                <a:off x="5410411" y="1735158"/>
                <a:ext cx="342689" cy="342689"/>
              </a:xfrm>
              <a:custGeom>
                <a:rect b="b" l="l" r="r" t="t"/>
                <a:pathLst>
                  <a:path extrusionOk="0" h="212" w="212">
                    <a:moveTo>
                      <a:pt x="115" y="0"/>
                    </a:moveTo>
                    <a:cubicBezTo>
                      <a:pt x="97" y="0"/>
                      <a:pt x="97" y="0"/>
                      <a:pt x="97" y="0"/>
                    </a:cubicBezTo>
                    <a:cubicBezTo>
                      <a:pt x="44" y="0"/>
                      <a:pt x="0" y="44"/>
                      <a:pt x="0" y="97"/>
                    </a:cubicBezTo>
                    <a:cubicBezTo>
                      <a:pt x="0" y="135"/>
                      <a:pt x="22" y="168"/>
                      <a:pt x="53" y="184"/>
                    </a:cubicBezTo>
                    <a:cubicBezTo>
                      <a:pt x="53" y="195"/>
                      <a:pt x="53" y="195"/>
                      <a:pt x="53" y="195"/>
                    </a:cubicBezTo>
                    <a:cubicBezTo>
                      <a:pt x="53" y="204"/>
                      <a:pt x="61" y="212"/>
                      <a:pt x="71" y="212"/>
                    </a:cubicBezTo>
                    <a:cubicBezTo>
                      <a:pt x="142" y="212"/>
                      <a:pt x="142" y="212"/>
                      <a:pt x="142" y="212"/>
                    </a:cubicBezTo>
                    <a:cubicBezTo>
                      <a:pt x="151" y="212"/>
                      <a:pt x="159" y="204"/>
                      <a:pt x="159" y="195"/>
                    </a:cubicBezTo>
                    <a:cubicBezTo>
                      <a:pt x="159" y="184"/>
                      <a:pt x="159" y="184"/>
                      <a:pt x="159" y="184"/>
                    </a:cubicBezTo>
                    <a:cubicBezTo>
                      <a:pt x="191" y="168"/>
                      <a:pt x="212" y="135"/>
                      <a:pt x="212" y="97"/>
                    </a:cubicBezTo>
                    <a:cubicBezTo>
                      <a:pt x="212" y="44"/>
                      <a:pt x="169" y="0"/>
                      <a:pt x="115" y="0"/>
                    </a:cubicBezTo>
                    <a:close/>
                    <a:moveTo>
                      <a:pt x="124" y="159"/>
                    </a:moveTo>
                    <a:cubicBezTo>
                      <a:pt x="124" y="177"/>
                      <a:pt x="124" y="177"/>
                      <a:pt x="124" y="177"/>
                    </a:cubicBezTo>
                    <a:cubicBezTo>
                      <a:pt x="88" y="177"/>
                      <a:pt x="88" y="177"/>
                      <a:pt x="88" y="177"/>
                    </a:cubicBezTo>
                    <a:cubicBezTo>
                      <a:pt x="88" y="159"/>
                      <a:pt x="88" y="159"/>
                      <a:pt x="88" y="159"/>
                    </a:cubicBezTo>
                    <a:cubicBezTo>
                      <a:pt x="58" y="154"/>
                      <a:pt x="35" y="129"/>
                      <a:pt x="35" y="97"/>
                    </a:cubicBezTo>
                    <a:cubicBezTo>
                      <a:pt x="35" y="63"/>
                      <a:pt x="63" y="36"/>
                      <a:pt x="97" y="36"/>
                    </a:cubicBezTo>
                    <a:cubicBezTo>
                      <a:pt x="115" y="36"/>
                      <a:pt x="115" y="36"/>
                      <a:pt x="115" y="36"/>
                    </a:cubicBezTo>
                    <a:cubicBezTo>
                      <a:pt x="149" y="36"/>
                      <a:pt x="177" y="63"/>
                      <a:pt x="177" y="97"/>
                    </a:cubicBezTo>
                    <a:cubicBezTo>
                      <a:pt x="177" y="129"/>
                      <a:pt x="154" y="154"/>
                      <a:pt x="124" y="159"/>
                    </a:cubicBezTo>
                    <a:close/>
                  </a:path>
                </a:pathLst>
              </a:custGeom>
              <a:solidFill>
                <a:srgbClr val="6A6A6A"/>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67" name="Google Shape;167;p5"/>
              <p:cNvSpPr/>
              <p:nvPr/>
            </p:nvSpPr>
            <p:spPr>
              <a:xfrm>
                <a:off x="5525012" y="2106774"/>
                <a:ext cx="114601" cy="28928"/>
              </a:xfrm>
              <a:custGeom>
                <a:rect b="b" l="l" r="r" t="t"/>
                <a:pathLst>
                  <a:path extrusionOk="0" h="18" w="71">
                    <a:moveTo>
                      <a:pt x="9" y="0"/>
                    </a:moveTo>
                    <a:cubicBezTo>
                      <a:pt x="62" y="0"/>
                      <a:pt x="62" y="0"/>
                      <a:pt x="62" y="0"/>
                    </a:cubicBezTo>
                    <a:cubicBezTo>
                      <a:pt x="67" y="0"/>
                      <a:pt x="71" y="4"/>
                      <a:pt x="71" y="9"/>
                    </a:cubicBezTo>
                    <a:cubicBezTo>
                      <a:pt x="71" y="14"/>
                      <a:pt x="67" y="18"/>
                      <a:pt x="62" y="18"/>
                    </a:cubicBezTo>
                    <a:cubicBezTo>
                      <a:pt x="9" y="18"/>
                      <a:pt x="9" y="18"/>
                      <a:pt x="9" y="18"/>
                    </a:cubicBezTo>
                    <a:cubicBezTo>
                      <a:pt x="4" y="18"/>
                      <a:pt x="0" y="14"/>
                      <a:pt x="0" y="9"/>
                    </a:cubicBezTo>
                    <a:cubicBezTo>
                      <a:pt x="0" y="4"/>
                      <a:pt x="4" y="0"/>
                      <a:pt x="9" y="0"/>
                    </a:cubicBezTo>
                    <a:close/>
                  </a:path>
                </a:pathLst>
              </a:custGeom>
              <a:solidFill>
                <a:srgbClr val="6A6A6A"/>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68" name="Google Shape;168;p5"/>
              <p:cNvSpPr/>
              <p:nvPr/>
            </p:nvSpPr>
            <p:spPr>
              <a:xfrm>
                <a:off x="5551715" y="2163520"/>
                <a:ext cx="58970" cy="28928"/>
              </a:xfrm>
              <a:custGeom>
                <a:rect b="b" l="l" r="r" t="t"/>
                <a:pathLst>
                  <a:path extrusionOk="0" h="18" w="36">
                    <a:moveTo>
                      <a:pt x="9" y="0"/>
                    </a:moveTo>
                    <a:cubicBezTo>
                      <a:pt x="27" y="0"/>
                      <a:pt x="27" y="0"/>
                      <a:pt x="27" y="0"/>
                    </a:cubicBezTo>
                    <a:cubicBezTo>
                      <a:pt x="32" y="0"/>
                      <a:pt x="36" y="4"/>
                      <a:pt x="36" y="9"/>
                    </a:cubicBezTo>
                    <a:cubicBezTo>
                      <a:pt x="36" y="14"/>
                      <a:pt x="32" y="18"/>
                      <a:pt x="27" y="18"/>
                    </a:cubicBezTo>
                    <a:cubicBezTo>
                      <a:pt x="9" y="18"/>
                      <a:pt x="9" y="18"/>
                      <a:pt x="9" y="18"/>
                    </a:cubicBezTo>
                    <a:cubicBezTo>
                      <a:pt x="4" y="18"/>
                      <a:pt x="0" y="14"/>
                      <a:pt x="0" y="9"/>
                    </a:cubicBezTo>
                    <a:cubicBezTo>
                      <a:pt x="0" y="4"/>
                      <a:pt x="4" y="0"/>
                      <a:pt x="9" y="0"/>
                    </a:cubicBezTo>
                    <a:close/>
                  </a:path>
                </a:pathLst>
              </a:custGeom>
              <a:solidFill>
                <a:srgbClr val="6A6A6A"/>
              </a:soli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grpSp>
        <p:sp>
          <p:nvSpPr>
            <p:cNvPr id="169" name="Google Shape;169;p5"/>
            <p:cNvSpPr/>
            <p:nvPr/>
          </p:nvSpPr>
          <p:spPr>
            <a:xfrm>
              <a:off x="3078602" y="4427637"/>
              <a:ext cx="3981269" cy="3033138"/>
            </a:xfrm>
            <a:prstGeom prst="rect">
              <a:avLst/>
            </a:prstGeom>
            <a:noFill/>
            <a:ln>
              <a:noFill/>
            </a:ln>
          </p:spPr>
          <p:txBody>
            <a:bodyPr anchorCtr="0" anchor="t" bIns="0" lIns="0" spcFirstLastPara="1" rIns="0" wrap="square" tIns="0">
              <a:spAutoFit/>
            </a:bodyPr>
            <a:lstStyle/>
            <a:p>
              <a:pPr indent="-285750" lvl="0" marL="285750" marR="0" rtl="0" algn="l">
                <a:lnSpc>
                  <a:spcPct val="120000"/>
                </a:lnSpc>
                <a:spcBef>
                  <a:spcPts val="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Provides insights into how corporations communicate their roles and responsibilities in economic, environmental, and social spheres through ESG disclosures.</a:t>
              </a:r>
              <a:endParaRPr/>
            </a:p>
            <a:p>
              <a:pPr indent="-285750" lvl="0" marL="285750" marR="0" rtl="0" algn="l">
                <a:lnSpc>
                  <a:spcPct val="120000"/>
                </a:lnSpc>
                <a:spcBef>
                  <a:spcPts val="36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Offers a deeper understanding of corporate behavior, shedding light on alignment with societal values and norms.</a:t>
              </a:r>
              <a:endParaRPr/>
            </a:p>
          </p:txBody>
        </p:sp>
        <p:sp>
          <p:nvSpPr>
            <p:cNvPr id="170" name="Google Shape;170;p5"/>
            <p:cNvSpPr txBox="1"/>
            <p:nvPr/>
          </p:nvSpPr>
          <p:spPr>
            <a:xfrm>
              <a:off x="3402004" y="3612656"/>
              <a:ext cx="3033325"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800">
                  <a:solidFill>
                    <a:srgbClr val="445469"/>
                  </a:solidFill>
                  <a:latin typeface="Arial"/>
                  <a:ea typeface="Arial"/>
                  <a:cs typeface="Arial"/>
                  <a:sym typeface="Arial"/>
                </a:rPr>
                <a:t>UNDERSTANDING CORPORATE INFLUENCE</a:t>
              </a:r>
              <a:endParaRPr b="1" sz="1800">
                <a:solidFill>
                  <a:srgbClr val="445469"/>
                </a:solidFill>
                <a:latin typeface="Arial"/>
                <a:ea typeface="Arial"/>
                <a:cs typeface="Arial"/>
                <a:sym typeface="Arial"/>
              </a:endParaRPr>
            </a:p>
          </p:txBody>
        </p:sp>
      </p:grpSp>
      <p:sp>
        <p:nvSpPr>
          <p:cNvPr id="171" name="Google Shape;171;p5"/>
          <p:cNvSpPr/>
          <p:nvPr/>
        </p:nvSpPr>
        <p:spPr>
          <a:xfrm>
            <a:off x="5705559" y="1470386"/>
            <a:ext cx="630342" cy="630341"/>
          </a:xfrm>
          <a:custGeom>
            <a:rect b="b" l="l" r="r" t="t"/>
            <a:pathLst>
              <a:path extrusionOk="0" h="63" w="64">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16454"/>
          </a:solidFill>
          <a:ln>
            <a:noFill/>
          </a:ln>
        </p:spPr>
        <p:txBody>
          <a:bodyPr anchorCtr="0" anchor="t" bIns="60825" lIns="121675" spcFirstLastPara="1" rIns="121675" wrap="square" tIns="60825">
            <a:noAutofit/>
          </a:bodyPr>
          <a:lstStyle/>
          <a:p>
            <a:pPr indent="0" lvl="0" marL="0" marR="0" rtl="0" algn="l">
              <a:spcBef>
                <a:spcPts val="0"/>
              </a:spcBef>
              <a:spcAft>
                <a:spcPts val="0"/>
              </a:spcAft>
              <a:buNone/>
            </a:pPr>
            <a:r>
              <a:t/>
            </a:r>
            <a:endParaRPr sz="3190">
              <a:solidFill>
                <a:srgbClr val="146156"/>
              </a:solidFill>
              <a:latin typeface="Arial"/>
              <a:ea typeface="Arial"/>
              <a:cs typeface="Arial"/>
              <a:sym typeface="Arial"/>
            </a:endParaRPr>
          </a:p>
        </p:txBody>
      </p:sp>
      <p:sp>
        <p:nvSpPr>
          <p:cNvPr id="172" name="Google Shape;172;p5"/>
          <p:cNvSpPr txBox="1"/>
          <p:nvPr/>
        </p:nvSpPr>
        <p:spPr>
          <a:xfrm>
            <a:off x="4445630" y="2384870"/>
            <a:ext cx="3150200" cy="14957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800">
                <a:solidFill>
                  <a:srgbClr val="445469"/>
                </a:solidFill>
                <a:latin typeface="Arial"/>
                <a:ea typeface="Arial"/>
                <a:cs typeface="Arial"/>
                <a:sym typeface="Arial"/>
              </a:rPr>
              <a:t>ANALYZING INVESTOR BEHAVIOR</a:t>
            </a:r>
            <a:endParaRPr/>
          </a:p>
          <a:p>
            <a:pPr indent="0" lvl="0" marL="0" marR="0" rtl="0" algn="ctr">
              <a:spcBef>
                <a:spcPts val="360"/>
              </a:spcBef>
              <a:spcAft>
                <a:spcPts val="0"/>
              </a:spcAft>
              <a:buNone/>
            </a:pPr>
            <a:br>
              <a:rPr b="1" lang="en-US" sz="1800">
                <a:solidFill>
                  <a:srgbClr val="445469"/>
                </a:solidFill>
                <a:latin typeface="Arial"/>
                <a:ea typeface="Arial"/>
                <a:cs typeface="Arial"/>
                <a:sym typeface="Arial"/>
              </a:rPr>
            </a:br>
            <a:endParaRPr b="1" sz="1800">
              <a:solidFill>
                <a:srgbClr val="445469"/>
              </a:solidFill>
              <a:latin typeface="Arial"/>
              <a:ea typeface="Arial"/>
              <a:cs typeface="Arial"/>
              <a:sym typeface="Arial"/>
            </a:endParaRPr>
          </a:p>
          <a:p>
            <a:pPr indent="0" lvl="0" marL="0" marR="0" rtl="0" algn="ctr">
              <a:spcBef>
                <a:spcPts val="360"/>
              </a:spcBef>
              <a:spcAft>
                <a:spcPts val="0"/>
              </a:spcAft>
              <a:buNone/>
            </a:pPr>
            <a:r>
              <a:t/>
            </a:r>
            <a:endParaRPr b="1" sz="1800">
              <a:solidFill>
                <a:srgbClr val="445469"/>
              </a:solidFill>
              <a:latin typeface="Arial"/>
              <a:ea typeface="Arial"/>
              <a:cs typeface="Arial"/>
              <a:sym typeface="Arial"/>
            </a:endParaRPr>
          </a:p>
        </p:txBody>
      </p:sp>
      <p:sp>
        <p:nvSpPr>
          <p:cNvPr id="173" name="Google Shape;173;p5"/>
          <p:cNvSpPr txBox="1"/>
          <p:nvPr/>
        </p:nvSpPr>
        <p:spPr>
          <a:xfrm>
            <a:off x="8491894" y="2411106"/>
            <a:ext cx="3150200" cy="116339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800">
                <a:solidFill>
                  <a:srgbClr val="445469"/>
                </a:solidFill>
                <a:latin typeface="Arial"/>
                <a:ea typeface="Arial"/>
                <a:cs typeface="Arial"/>
                <a:sym typeface="Arial"/>
              </a:rPr>
              <a:t>INFORMING POLICY AND REGULATION</a:t>
            </a:r>
            <a:br>
              <a:rPr b="1" lang="en-US" sz="1800">
                <a:solidFill>
                  <a:srgbClr val="445469"/>
                </a:solidFill>
                <a:latin typeface="Arial"/>
                <a:ea typeface="Arial"/>
                <a:cs typeface="Arial"/>
                <a:sym typeface="Arial"/>
              </a:rPr>
            </a:br>
            <a:endParaRPr b="1" sz="1800">
              <a:solidFill>
                <a:srgbClr val="445469"/>
              </a:solidFill>
              <a:latin typeface="Arial"/>
              <a:ea typeface="Arial"/>
              <a:cs typeface="Arial"/>
              <a:sym typeface="Arial"/>
            </a:endParaRPr>
          </a:p>
          <a:p>
            <a:pPr indent="0" lvl="0" marL="0" marR="0" rtl="0" algn="ctr">
              <a:spcBef>
                <a:spcPts val="360"/>
              </a:spcBef>
              <a:spcAft>
                <a:spcPts val="0"/>
              </a:spcAft>
              <a:buNone/>
            </a:pPr>
            <a:r>
              <a:t/>
            </a:r>
            <a:endParaRPr b="1" sz="1800">
              <a:solidFill>
                <a:srgbClr val="445469"/>
              </a:solidFill>
              <a:latin typeface="Arial"/>
              <a:ea typeface="Arial"/>
              <a:cs typeface="Arial"/>
              <a:sym typeface="Arial"/>
            </a:endParaRPr>
          </a:p>
        </p:txBody>
      </p:sp>
      <p:sp>
        <p:nvSpPr>
          <p:cNvPr id="174" name="Google Shape;174;p5"/>
          <p:cNvSpPr/>
          <p:nvPr/>
        </p:nvSpPr>
        <p:spPr>
          <a:xfrm>
            <a:off x="4288280" y="3222736"/>
            <a:ext cx="3571875" cy="3033138"/>
          </a:xfrm>
          <a:prstGeom prst="rect">
            <a:avLst/>
          </a:prstGeom>
          <a:noFill/>
          <a:ln>
            <a:noFill/>
          </a:ln>
        </p:spPr>
        <p:txBody>
          <a:bodyPr anchorCtr="0" anchor="t" bIns="0" lIns="0" spcFirstLastPara="1" rIns="0" wrap="square" tIns="0">
            <a:spAutoFit/>
          </a:bodyPr>
          <a:lstStyle/>
          <a:p>
            <a:pPr indent="-285750" lvl="0" marL="285750" marR="0" rtl="0" algn="l">
              <a:lnSpc>
                <a:spcPct val="120000"/>
              </a:lnSpc>
              <a:spcBef>
                <a:spcPts val="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Examines how investors incorporate ESG information into their decision-making processes, influencing market dynamics.</a:t>
            </a:r>
            <a:endParaRPr/>
          </a:p>
          <a:p>
            <a:pPr indent="-285750" lvl="0" marL="285750" marR="0" rtl="0" algn="l">
              <a:lnSpc>
                <a:spcPct val="120000"/>
              </a:lnSpc>
              <a:spcBef>
                <a:spcPts val="36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Highlights the evolving nature of investment strategies, reflecting changing societal attitudes towards sustainability and governance.</a:t>
            </a:r>
            <a:endParaRPr/>
          </a:p>
        </p:txBody>
      </p:sp>
      <p:sp>
        <p:nvSpPr>
          <p:cNvPr id="175" name="Google Shape;175;p5"/>
          <p:cNvSpPr/>
          <p:nvPr/>
        </p:nvSpPr>
        <p:spPr>
          <a:xfrm>
            <a:off x="8491894" y="3152133"/>
            <a:ext cx="3571875" cy="3365537"/>
          </a:xfrm>
          <a:prstGeom prst="rect">
            <a:avLst/>
          </a:prstGeom>
          <a:noFill/>
          <a:ln>
            <a:noFill/>
          </a:ln>
        </p:spPr>
        <p:txBody>
          <a:bodyPr anchorCtr="0" anchor="t" bIns="0" lIns="0" spcFirstLastPara="1" rIns="0" wrap="square" tIns="0">
            <a:spAutoFit/>
          </a:bodyPr>
          <a:lstStyle/>
          <a:p>
            <a:pPr indent="-285750" lvl="0" marL="285750" marR="0" rtl="0" algn="l">
              <a:lnSpc>
                <a:spcPct val="120000"/>
              </a:lnSpc>
              <a:spcBef>
                <a:spcPts val="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Offers empirical evidence to guide policy discussions on transparency, accountability, and sustainability in the corporate sector.</a:t>
            </a:r>
            <a:endParaRPr/>
          </a:p>
          <a:p>
            <a:pPr indent="-285750" lvl="0" marL="285750" marR="0" rtl="0" algn="l">
              <a:lnSpc>
                <a:spcPct val="120000"/>
              </a:lnSpc>
              <a:spcBef>
                <a:spcPts val="360"/>
              </a:spcBef>
              <a:spcAft>
                <a:spcPts val="0"/>
              </a:spcAft>
              <a:buClr>
                <a:srgbClr val="445469"/>
              </a:buClr>
              <a:buSzPts val="1800"/>
              <a:buFont typeface="Noto Sans Symbols"/>
              <a:buChar char="■"/>
            </a:pPr>
            <a:r>
              <a:rPr lang="en-US" sz="1800">
                <a:solidFill>
                  <a:srgbClr val="445469"/>
                </a:solidFill>
                <a:latin typeface="Arial"/>
                <a:ea typeface="Arial"/>
                <a:cs typeface="Arial"/>
                <a:sym typeface="Arial"/>
              </a:rPr>
              <a:t>Contributes to the development of effective regulatory frameworks, promoting responsible corporate practices and market integrity.</a:t>
            </a:r>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6"/>
          <p:cNvGrpSpPr/>
          <p:nvPr/>
        </p:nvGrpSpPr>
        <p:grpSpPr>
          <a:xfrm>
            <a:off x="-422671" y="571201"/>
            <a:ext cx="6068291" cy="5664647"/>
            <a:chOff x="2496157" y="237388"/>
            <a:chExt cx="6822015" cy="6383223"/>
          </a:xfrm>
        </p:grpSpPr>
        <p:pic>
          <p:nvPicPr>
            <p:cNvPr id="182" name="Google Shape;182;p6"/>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183" name="Google Shape;183;p6"/>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184" name="Google Shape;184;p6"/>
          <p:cNvGrpSpPr/>
          <p:nvPr/>
        </p:nvGrpSpPr>
        <p:grpSpPr>
          <a:xfrm>
            <a:off x="346734" y="829931"/>
            <a:ext cx="5144671" cy="5197160"/>
            <a:chOff x="346734" y="829931"/>
            <a:chExt cx="5144671" cy="5197160"/>
          </a:xfrm>
        </p:grpSpPr>
        <p:pic>
          <p:nvPicPr>
            <p:cNvPr id="185" name="Google Shape;185;p6"/>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186" name="Google Shape;186;p6"/>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600"/>
                <a:buFont typeface="Microsoft Yahei"/>
                <a:buNone/>
              </a:pPr>
              <a:r>
                <a:rPr b="1" i="0" lang="en-US" sz="16600" u="none" cap="none" strike="noStrike">
                  <a:solidFill>
                    <a:srgbClr val="FFFFFF"/>
                  </a:solidFill>
                  <a:latin typeface="Microsoft Yahei"/>
                  <a:ea typeface="Microsoft Yahei"/>
                  <a:cs typeface="Microsoft Yahei"/>
                  <a:sym typeface="Microsoft Yahei"/>
                </a:rPr>
                <a:t>02</a:t>
              </a:r>
              <a:endParaRPr b="1" i="0" sz="16600" u="none" cap="none" strike="noStrike">
                <a:solidFill>
                  <a:srgbClr val="FFFFFF"/>
                </a:solidFill>
                <a:latin typeface="Microsoft Yahei"/>
                <a:ea typeface="Microsoft Yahei"/>
                <a:cs typeface="Microsoft Yahei"/>
                <a:sym typeface="Microsoft Yahei"/>
              </a:endParaRPr>
            </a:p>
          </p:txBody>
        </p:sp>
      </p:grpSp>
      <p:grpSp>
        <p:nvGrpSpPr>
          <p:cNvPr id="187" name="Google Shape;187;p6"/>
          <p:cNvGrpSpPr/>
          <p:nvPr/>
        </p:nvGrpSpPr>
        <p:grpSpPr>
          <a:xfrm>
            <a:off x="6672263" y="2708275"/>
            <a:ext cx="5289550" cy="1368425"/>
            <a:chOff x="6672263" y="2708275"/>
            <a:chExt cx="5289550" cy="1368425"/>
          </a:xfrm>
        </p:grpSpPr>
        <p:grpSp>
          <p:nvGrpSpPr>
            <p:cNvPr id="188" name="Google Shape;188;p6"/>
            <p:cNvGrpSpPr/>
            <p:nvPr/>
          </p:nvGrpSpPr>
          <p:grpSpPr>
            <a:xfrm>
              <a:off x="6888163" y="3098800"/>
              <a:ext cx="4900564" cy="646331"/>
              <a:chOff x="322440" y="4184903"/>
              <a:chExt cx="4900847" cy="646549"/>
            </a:xfrm>
          </p:grpSpPr>
          <p:sp>
            <p:nvSpPr>
              <p:cNvPr id="189" name="Google Shape;189;p6"/>
              <p:cNvSpPr txBox="1"/>
              <p:nvPr/>
            </p:nvSpPr>
            <p:spPr>
              <a:xfrm>
                <a:off x="1198791" y="4184903"/>
                <a:ext cx="4024496" cy="6465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95959"/>
                  </a:buClr>
                  <a:buSzPts val="3600"/>
                  <a:buFont typeface="Microsoft Yahei"/>
                  <a:buNone/>
                </a:pPr>
                <a:r>
                  <a:rPr b="1" i="0" lang="en-US" sz="3600" u="none" cap="none" strike="noStrike">
                    <a:solidFill>
                      <a:srgbClr val="595959"/>
                    </a:solidFill>
                    <a:latin typeface="Microsoft Yahei"/>
                    <a:ea typeface="Microsoft Yahei"/>
                    <a:cs typeface="Microsoft Yahei"/>
                    <a:sym typeface="Microsoft Yahei"/>
                  </a:rPr>
                  <a:t>Data Collection  </a:t>
                </a:r>
                <a:endParaRPr/>
              </a:p>
            </p:txBody>
          </p:sp>
          <p:grpSp>
            <p:nvGrpSpPr>
              <p:cNvPr id="190" name="Google Shape;190;p6"/>
              <p:cNvGrpSpPr/>
              <p:nvPr/>
            </p:nvGrpSpPr>
            <p:grpSpPr>
              <a:xfrm>
                <a:off x="322440" y="4202372"/>
                <a:ext cx="658850" cy="611393"/>
                <a:chOff x="2680724" y="3949312"/>
                <a:chExt cx="863960" cy="801728"/>
              </a:xfrm>
            </p:grpSpPr>
            <p:sp>
              <p:nvSpPr>
                <p:cNvPr id="191" name="Google Shape;191;p6"/>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92" name="Google Shape;192;p6"/>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grpSp>
        <p:sp>
          <p:nvSpPr>
            <p:cNvPr id="193" name="Google Shape;193;p6"/>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7"/>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200" name="Google Shape;200;p7"/>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Data Source </a:t>
            </a:r>
            <a:endParaRPr/>
          </a:p>
        </p:txBody>
      </p:sp>
      <p:grpSp>
        <p:nvGrpSpPr>
          <p:cNvPr id="201" name="Google Shape;201;p7"/>
          <p:cNvGrpSpPr/>
          <p:nvPr/>
        </p:nvGrpSpPr>
        <p:grpSpPr>
          <a:xfrm>
            <a:off x="8166848" y="1735090"/>
            <a:ext cx="4025152" cy="4106791"/>
            <a:chOff x="8166848" y="1836691"/>
            <a:chExt cx="4025152" cy="4106791"/>
          </a:xfrm>
        </p:grpSpPr>
        <p:pic>
          <p:nvPicPr>
            <p:cNvPr id="202" name="Google Shape;202;p7"/>
            <p:cNvPicPr preferRelativeResize="0"/>
            <p:nvPr/>
          </p:nvPicPr>
          <p:blipFill rotWithShape="1">
            <a:blip r:embed="rId4">
              <a:alphaModFix/>
            </a:blip>
            <a:srcRect b="0" l="0" r="0" t="0"/>
            <a:stretch/>
          </p:blipFill>
          <p:spPr>
            <a:xfrm>
              <a:off x="8166848" y="1836691"/>
              <a:ext cx="4025152" cy="4106791"/>
            </a:xfrm>
            <a:prstGeom prst="rect">
              <a:avLst/>
            </a:prstGeom>
            <a:noFill/>
            <a:ln>
              <a:noFill/>
            </a:ln>
          </p:spPr>
        </p:pic>
        <p:pic>
          <p:nvPicPr>
            <p:cNvPr id="203" name="Google Shape;203;p7"/>
            <p:cNvPicPr preferRelativeResize="0"/>
            <p:nvPr/>
          </p:nvPicPr>
          <p:blipFill rotWithShape="1">
            <a:blip r:embed="rId5">
              <a:alphaModFix/>
            </a:blip>
            <a:srcRect b="0" l="0" r="8346" t="0"/>
            <a:stretch/>
          </p:blipFill>
          <p:spPr>
            <a:xfrm>
              <a:off x="8705707" y="2269169"/>
              <a:ext cx="3486293" cy="2354405"/>
            </a:xfrm>
            <a:prstGeom prst="rect">
              <a:avLst/>
            </a:prstGeom>
            <a:noFill/>
            <a:ln>
              <a:noFill/>
            </a:ln>
          </p:spPr>
        </p:pic>
      </p:grpSp>
      <p:grpSp>
        <p:nvGrpSpPr>
          <p:cNvPr id="204" name="Google Shape;204;p7"/>
          <p:cNvGrpSpPr/>
          <p:nvPr/>
        </p:nvGrpSpPr>
        <p:grpSpPr>
          <a:xfrm>
            <a:off x="721219" y="1735091"/>
            <a:ext cx="7743906" cy="3313255"/>
            <a:chOff x="1183779" y="2291871"/>
            <a:chExt cx="5928988" cy="2775706"/>
          </a:xfrm>
        </p:grpSpPr>
        <p:sp>
          <p:nvSpPr>
            <p:cNvPr id="205" name="Google Shape;205;p7"/>
            <p:cNvSpPr/>
            <p:nvPr/>
          </p:nvSpPr>
          <p:spPr>
            <a:xfrm>
              <a:off x="1189846" y="2291871"/>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6" name="Google Shape;206;p7"/>
            <p:cNvSpPr/>
            <p:nvPr/>
          </p:nvSpPr>
          <p:spPr>
            <a:xfrm>
              <a:off x="1183779" y="3352392"/>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hone.png" id="207" name="Google Shape;207;p7"/>
            <p:cNvPicPr preferRelativeResize="0"/>
            <p:nvPr/>
          </p:nvPicPr>
          <p:blipFill rotWithShape="1">
            <a:blip r:embed="rId6">
              <a:alphaModFix/>
            </a:blip>
            <a:srcRect b="0" l="0" r="0" t="0"/>
            <a:stretch/>
          </p:blipFill>
          <p:spPr>
            <a:xfrm>
              <a:off x="1338711" y="3495618"/>
              <a:ext cx="289548" cy="289548"/>
            </a:xfrm>
            <a:prstGeom prst="rect">
              <a:avLst/>
            </a:prstGeom>
            <a:noFill/>
            <a:ln>
              <a:noFill/>
            </a:ln>
          </p:spPr>
        </p:pic>
        <p:pic>
          <p:nvPicPr>
            <p:cNvPr descr="bulb.png" id="208" name="Google Shape;208;p7"/>
            <p:cNvPicPr preferRelativeResize="0"/>
            <p:nvPr/>
          </p:nvPicPr>
          <p:blipFill rotWithShape="1">
            <a:blip r:embed="rId7">
              <a:alphaModFix/>
            </a:blip>
            <a:srcRect b="0" l="0" r="0" t="0"/>
            <a:stretch/>
          </p:blipFill>
          <p:spPr>
            <a:xfrm>
              <a:off x="1327006" y="2455214"/>
              <a:ext cx="289548" cy="289548"/>
            </a:xfrm>
            <a:prstGeom prst="rect">
              <a:avLst/>
            </a:prstGeom>
            <a:noFill/>
            <a:ln>
              <a:noFill/>
            </a:ln>
          </p:spPr>
        </p:pic>
        <p:sp>
          <p:nvSpPr>
            <p:cNvPr id="209" name="Google Shape;209;p7"/>
            <p:cNvSpPr/>
            <p:nvPr/>
          </p:nvSpPr>
          <p:spPr>
            <a:xfrm>
              <a:off x="1189846" y="4445716"/>
              <a:ext cx="576000" cy="576000"/>
            </a:xfrm>
            <a:prstGeom prst="ellipse">
              <a:avLst/>
            </a:prstGeom>
            <a:solidFill>
              <a:srgbClr val="0371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loud.png" id="210" name="Google Shape;210;p7"/>
            <p:cNvPicPr preferRelativeResize="0"/>
            <p:nvPr/>
          </p:nvPicPr>
          <p:blipFill rotWithShape="1">
            <a:blip r:embed="rId8">
              <a:alphaModFix/>
            </a:blip>
            <a:srcRect b="0" l="0" r="0" t="0"/>
            <a:stretch/>
          </p:blipFill>
          <p:spPr>
            <a:xfrm>
              <a:off x="1357486" y="4554793"/>
              <a:ext cx="251998" cy="251998"/>
            </a:xfrm>
            <a:prstGeom prst="rect">
              <a:avLst/>
            </a:prstGeom>
            <a:noFill/>
            <a:ln>
              <a:noFill/>
            </a:ln>
          </p:spPr>
        </p:pic>
        <p:sp>
          <p:nvSpPr>
            <p:cNvPr id="211" name="Google Shape;211;p7"/>
            <p:cNvSpPr/>
            <p:nvPr/>
          </p:nvSpPr>
          <p:spPr>
            <a:xfrm>
              <a:off x="2017306" y="2350806"/>
              <a:ext cx="5069294" cy="11032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445469"/>
                </a:buClr>
                <a:buSzPts val="1800"/>
                <a:buFont typeface="Arial"/>
                <a:buNone/>
              </a:pPr>
              <a:r>
                <a:rPr b="1" lang="en-US" sz="1800">
                  <a:solidFill>
                    <a:srgbClr val="445469"/>
                  </a:solidFill>
                  <a:latin typeface="Arial"/>
                  <a:ea typeface="Arial"/>
                  <a:cs typeface="Arial"/>
                  <a:sym typeface="Arial"/>
                </a:rPr>
                <a:t>Direct filtered and download financial performance indicator data (ROE, Total Asset, Solvency ratio) from Orbis database: https://login.bvdinfo.com/R1/Orbis; </a:t>
              </a:r>
              <a:endParaRPr/>
            </a:p>
            <a:p>
              <a:pPr indent="0" lvl="0" marL="0" marR="0" rtl="0" algn="l">
                <a:lnSpc>
                  <a:spcPct val="120000"/>
                </a:lnSpc>
                <a:spcBef>
                  <a:spcPts val="320"/>
                </a:spcBef>
                <a:spcAft>
                  <a:spcPts val="0"/>
                </a:spcAft>
                <a:buClr>
                  <a:schemeClr val="dk1"/>
                </a:buClr>
                <a:buSzPts val="1600"/>
                <a:buFont typeface="Calibri"/>
                <a:buNone/>
              </a:pPr>
              <a:r>
                <a:t/>
              </a:r>
              <a:endParaRPr b="0" i="0" sz="1600" u="none" cap="none" strike="noStrike">
                <a:solidFill>
                  <a:srgbClr val="445469"/>
                </a:solidFill>
                <a:latin typeface="Microsoft Yahei"/>
                <a:ea typeface="Microsoft Yahei"/>
                <a:cs typeface="Microsoft Yahei"/>
                <a:sym typeface="Microsoft Yahei"/>
              </a:endParaRPr>
            </a:p>
          </p:txBody>
        </p:sp>
        <p:sp>
          <p:nvSpPr>
            <p:cNvPr id="212" name="Google Shape;212;p7"/>
            <p:cNvSpPr/>
            <p:nvPr/>
          </p:nvSpPr>
          <p:spPr>
            <a:xfrm>
              <a:off x="2043473" y="3340197"/>
              <a:ext cx="5069294" cy="134819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445469"/>
                </a:buClr>
                <a:buSzPts val="1800"/>
                <a:buFont typeface="Arial"/>
                <a:buNone/>
              </a:pPr>
              <a:r>
                <a:rPr b="1" lang="en-US" sz="1800">
                  <a:solidFill>
                    <a:srgbClr val="445469"/>
                  </a:solidFill>
                  <a:latin typeface="Arial"/>
                  <a:ea typeface="Arial"/>
                  <a:cs typeface="Arial"/>
                  <a:sym typeface="Arial"/>
                </a:rPr>
                <a:t>Scrapped ESG content used for sentiment analysis from financial report：EDGAR filing - 10K annual financial report: https://www.sec.gov/edgar/searchedgar/companysearch </a:t>
              </a:r>
              <a:endParaRPr/>
            </a:p>
            <a:p>
              <a:pPr indent="0" lvl="0" marL="0" marR="0" rtl="0" algn="l">
                <a:lnSpc>
                  <a:spcPct val="120000"/>
                </a:lnSpc>
                <a:spcBef>
                  <a:spcPts val="280"/>
                </a:spcBef>
                <a:spcAft>
                  <a:spcPts val="0"/>
                </a:spcAft>
                <a:buClr>
                  <a:schemeClr val="dk1"/>
                </a:buClr>
                <a:buSzPts val="1400"/>
                <a:buFont typeface="Calibri"/>
                <a:buNone/>
              </a:pPr>
              <a:r>
                <a:t/>
              </a:r>
              <a:endParaRPr b="0" i="0" sz="1400" u="none" cap="none" strike="noStrike">
                <a:solidFill>
                  <a:srgbClr val="445469"/>
                </a:solidFill>
                <a:latin typeface="Microsoft Yahei"/>
                <a:ea typeface="Microsoft Yahei"/>
                <a:cs typeface="Microsoft Yahei"/>
                <a:sym typeface="Microsoft Yahei"/>
              </a:endParaRPr>
            </a:p>
          </p:txBody>
        </p:sp>
        <p:sp>
          <p:nvSpPr>
            <p:cNvPr id="213" name="Google Shape;213;p7"/>
            <p:cNvSpPr/>
            <p:nvPr/>
          </p:nvSpPr>
          <p:spPr>
            <a:xfrm>
              <a:off x="2017306" y="4554793"/>
              <a:ext cx="5069294" cy="512784"/>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445469"/>
                </a:buClr>
                <a:buSzPts val="1800"/>
                <a:buFont typeface="Arial"/>
                <a:buNone/>
              </a:pPr>
              <a:r>
                <a:rPr b="1" lang="en-US" sz="1800">
                  <a:solidFill>
                    <a:srgbClr val="445469"/>
                  </a:solidFill>
                  <a:latin typeface="Arial"/>
                  <a:ea typeface="Arial"/>
                  <a:cs typeface="Arial"/>
                  <a:sym typeface="Arial"/>
                </a:rPr>
                <a:t>Time period：2023 &amp; 2022</a:t>
              </a:r>
              <a:endParaRPr b="1" sz="1800">
                <a:solidFill>
                  <a:srgbClr val="445469"/>
                </a:solidFill>
                <a:latin typeface="Arial"/>
                <a:ea typeface="Arial"/>
                <a:cs typeface="Arial"/>
                <a:sym typeface="Arial"/>
              </a:endParaRPr>
            </a:p>
            <a:p>
              <a:pPr indent="0" lvl="0" marL="0" marR="0" rtl="0" algn="l">
                <a:lnSpc>
                  <a:spcPct val="120000"/>
                </a:lnSpc>
                <a:spcBef>
                  <a:spcPts val="280"/>
                </a:spcBef>
                <a:spcAft>
                  <a:spcPts val="0"/>
                </a:spcAft>
                <a:buClr>
                  <a:schemeClr val="dk1"/>
                </a:buClr>
                <a:buSzPts val="1400"/>
                <a:buFont typeface="Calibri"/>
                <a:buNone/>
              </a:pPr>
              <a:r>
                <a:t/>
              </a:r>
              <a:endParaRPr b="0" i="0" sz="1400" u="none" cap="none" strike="noStrike">
                <a:solidFill>
                  <a:srgbClr val="445469"/>
                </a:solidFill>
                <a:latin typeface="Microsoft Yahei"/>
                <a:ea typeface="Microsoft Yahei"/>
                <a:cs typeface="Microsoft Yahei"/>
                <a:sym typeface="Microsoft Yahei"/>
              </a:endParaRPr>
            </a:p>
          </p:txBody>
        </p:sp>
      </p:grpSp>
    </p:spTree>
  </p:cSld>
  <p:clrMapOvr>
    <a:masterClrMapping/>
  </p:clrMapOvr>
  <mc:AlternateContent>
    <mc:Choice Requires="p14">
      <p:transition spd="slow" p14:dur="30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8"/>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220" name="Google Shape;220;p8"/>
          <p:cNvSpPr txBox="1"/>
          <p:nvPr/>
        </p:nvSpPr>
        <p:spPr>
          <a:xfrm>
            <a:off x="495188" y="333477"/>
            <a:ext cx="93548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Data collection process : dynamic scrapping</a:t>
            </a:r>
            <a:endParaRPr b="1" i="0" sz="2800" u="none" cap="none" strike="noStrike">
              <a:solidFill>
                <a:srgbClr val="FFFFFF"/>
              </a:solidFill>
              <a:latin typeface="Microsoft Yahei"/>
              <a:ea typeface="Microsoft Yahei"/>
              <a:cs typeface="Microsoft Yahei"/>
              <a:sym typeface="Microsoft Yahei"/>
            </a:endParaRPr>
          </a:p>
        </p:txBody>
      </p:sp>
      <p:cxnSp>
        <p:nvCxnSpPr>
          <p:cNvPr id="221" name="Google Shape;221;p8"/>
          <p:cNvCxnSpPr/>
          <p:nvPr/>
        </p:nvCxnSpPr>
        <p:spPr>
          <a:xfrm>
            <a:off x="5724093" y="3843396"/>
            <a:ext cx="4673438" cy="0"/>
          </a:xfrm>
          <a:prstGeom prst="straightConnector1">
            <a:avLst/>
          </a:prstGeom>
          <a:noFill/>
          <a:ln cap="flat" cmpd="sng" w="9525">
            <a:solidFill>
              <a:srgbClr val="ADBACA"/>
            </a:solidFill>
            <a:prstDash val="solid"/>
            <a:miter lim="800000"/>
            <a:headEnd len="sm" w="sm" type="none"/>
            <a:tailEnd len="sm" w="sm" type="none"/>
          </a:ln>
        </p:spPr>
      </p:cxnSp>
      <p:grpSp>
        <p:nvGrpSpPr>
          <p:cNvPr id="222" name="Google Shape;222;p8"/>
          <p:cNvGrpSpPr/>
          <p:nvPr/>
        </p:nvGrpSpPr>
        <p:grpSpPr>
          <a:xfrm>
            <a:off x="1246952" y="897266"/>
            <a:ext cx="9903224" cy="5586684"/>
            <a:chOff x="155131" y="40568"/>
            <a:chExt cx="9903224" cy="5586684"/>
          </a:xfrm>
        </p:grpSpPr>
        <p:sp>
          <p:nvSpPr>
            <p:cNvPr id="223" name="Google Shape;223;p8"/>
            <p:cNvSpPr/>
            <p:nvPr/>
          </p:nvSpPr>
          <p:spPr>
            <a:xfrm rot="5400000">
              <a:off x="1005407" y="719599"/>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55131" y="40568"/>
              <a:ext cx="2407155"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txBox="1"/>
            <p:nvPr/>
          </p:nvSpPr>
          <p:spPr>
            <a:xfrm>
              <a:off x="190372" y="75809"/>
              <a:ext cx="2336673" cy="65131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Scrap dynamically: We need to click on certain buttons before reach the report we aim to scrape . </a:t>
              </a:r>
              <a:endParaRPr/>
            </a:p>
          </p:txBody>
        </p:sp>
        <p:sp>
          <p:nvSpPr>
            <p:cNvPr id="226" name="Google Shape;226;p8"/>
            <p:cNvSpPr/>
            <p:nvPr/>
          </p:nvSpPr>
          <p:spPr>
            <a:xfrm>
              <a:off x="1874302" y="109408"/>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rot="5400000">
              <a:off x="2224899" y="1530414"/>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1340326" y="851383"/>
              <a:ext cx="2475750"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txBox="1"/>
            <p:nvPr/>
          </p:nvSpPr>
          <p:spPr>
            <a:xfrm>
              <a:off x="1375567" y="886624"/>
              <a:ext cx="2405268" cy="65131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1. preview button</a:t>
              </a:r>
              <a:endParaRPr/>
            </a:p>
          </p:txBody>
        </p:sp>
        <p:sp>
          <p:nvSpPr>
            <p:cNvPr id="230" name="Google Shape;230;p8"/>
            <p:cNvSpPr/>
            <p:nvPr/>
          </p:nvSpPr>
          <p:spPr>
            <a:xfrm>
              <a:off x="3093794" y="920223"/>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rot="5400000">
              <a:off x="3374291" y="2341229"/>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2525521" y="1662198"/>
              <a:ext cx="2404144"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txBox="1"/>
            <p:nvPr/>
          </p:nvSpPr>
          <p:spPr>
            <a:xfrm>
              <a:off x="2560762" y="1697439"/>
              <a:ext cx="2333662" cy="651313"/>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2. popped up preview </a:t>
              </a:r>
              <a:endParaRPr/>
            </a:p>
          </p:txBody>
        </p:sp>
        <p:sp>
          <p:nvSpPr>
            <p:cNvPr id="234" name="Google Shape;234;p8"/>
            <p:cNvSpPr/>
            <p:nvPr/>
          </p:nvSpPr>
          <p:spPr>
            <a:xfrm>
              <a:off x="4243186" y="1731038"/>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rot="5400000">
              <a:off x="4493036" y="3152044"/>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3710716" y="2473013"/>
              <a:ext cx="2271245"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txBox="1"/>
            <p:nvPr/>
          </p:nvSpPr>
          <p:spPr>
            <a:xfrm>
              <a:off x="3745957" y="2508254"/>
              <a:ext cx="2200763" cy="65131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3. wait it to load </a:t>
              </a:r>
              <a:endParaRPr/>
            </a:p>
          </p:txBody>
        </p:sp>
        <p:sp>
          <p:nvSpPr>
            <p:cNvPr id="238" name="Google Shape;238;p8"/>
            <p:cNvSpPr/>
            <p:nvPr/>
          </p:nvSpPr>
          <p:spPr>
            <a:xfrm>
              <a:off x="5361931" y="2541852"/>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rot="5400000">
              <a:off x="5458527" y="3962859"/>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4895910" y="3283827"/>
              <a:ext cx="1831837"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txBox="1"/>
            <p:nvPr/>
          </p:nvSpPr>
          <p:spPr>
            <a:xfrm>
              <a:off x="4931151" y="3319068"/>
              <a:ext cx="1761355" cy="65131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4.click open button</a:t>
              </a:r>
              <a:endParaRPr/>
            </a:p>
          </p:txBody>
        </p:sp>
        <p:sp>
          <p:nvSpPr>
            <p:cNvPr id="242" name="Google Shape;242;p8"/>
            <p:cNvSpPr/>
            <p:nvPr/>
          </p:nvSpPr>
          <p:spPr>
            <a:xfrm>
              <a:off x="6327421" y="3352667"/>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rot="5400000">
              <a:off x="6638571" y="4773673"/>
              <a:ext cx="612556" cy="697373"/>
            </a:xfrm>
            <a:prstGeom prst="bentUpArrow">
              <a:avLst>
                <a:gd fmla="val 32840" name="adj1"/>
                <a:gd fmla="val 25000" name="adj2"/>
                <a:gd fmla="val 35780" name="adj3"/>
              </a:avLst>
            </a:prstGeom>
            <a:solidFill>
              <a:srgbClr val="D8D8D8"/>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6081105" y="4094642"/>
              <a:ext cx="1821535"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txBox="1"/>
            <p:nvPr/>
          </p:nvSpPr>
          <p:spPr>
            <a:xfrm>
              <a:off x="6116346" y="4129883"/>
              <a:ext cx="1751053" cy="651313"/>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5. click close button for preview window</a:t>
              </a:r>
              <a:endParaRPr sz="1400">
                <a:solidFill>
                  <a:schemeClr val="lt1"/>
                </a:solidFill>
                <a:latin typeface="Calibri"/>
                <a:ea typeface="Calibri"/>
                <a:cs typeface="Calibri"/>
                <a:sym typeface="Calibri"/>
              </a:endParaRPr>
            </a:p>
          </p:txBody>
        </p:sp>
        <p:sp>
          <p:nvSpPr>
            <p:cNvPr id="246" name="Google Shape;246;p8"/>
            <p:cNvSpPr/>
            <p:nvPr/>
          </p:nvSpPr>
          <p:spPr>
            <a:xfrm>
              <a:off x="7507465" y="4163482"/>
              <a:ext cx="749985" cy="5833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7266300" y="4905457"/>
              <a:ext cx="2792055" cy="721795"/>
            </a:xfrm>
            <a:prstGeom prst="roundRect">
              <a:avLst>
                <a:gd fmla="val 16670" name="adj"/>
              </a:avLst>
            </a:prstGeom>
            <a:solidFill>
              <a:srgbClr val="01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txBox="1"/>
            <p:nvPr/>
          </p:nvSpPr>
          <p:spPr>
            <a:xfrm>
              <a:off x="7301541" y="4940698"/>
              <a:ext cx="2721573" cy="65131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6. click on next page (if we have already scrapped all the report urls in current page, and stop if there is no next page available.)</a:t>
              </a:r>
              <a:endParaRPr/>
            </a:p>
          </p:txBody>
        </p:sp>
      </p:grpSp>
      <p:pic>
        <p:nvPicPr>
          <p:cNvPr id="249" name="Google Shape;249;p8"/>
          <p:cNvPicPr preferRelativeResize="0"/>
          <p:nvPr/>
        </p:nvPicPr>
        <p:blipFill rotWithShape="1">
          <a:blip r:embed="rId4">
            <a:alphaModFix/>
          </a:blip>
          <a:srcRect b="0" l="0" r="0" t="0"/>
          <a:stretch/>
        </p:blipFill>
        <p:spPr>
          <a:xfrm>
            <a:off x="5652899" y="1180849"/>
            <a:ext cx="4744632" cy="1277400"/>
          </a:xfrm>
          <a:prstGeom prst="rect">
            <a:avLst/>
          </a:prstGeom>
          <a:noFill/>
          <a:ln>
            <a:noFill/>
          </a:ln>
        </p:spPr>
      </p:pic>
      <p:pic>
        <p:nvPicPr>
          <p:cNvPr id="250" name="Google Shape;250;p8"/>
          <p:cNvPicPr preferRelativeResize="0"/>
          <p:nvPr/>
        </p:nvPicPr>
        <p:blipFill rotWithShape="1">
          <a:blip r:embed="rId5">
            <a:alphaModFix/>
          </a:blip>
          <a:srcRect b="0" l="0" r="0" t="0"/>
          <a:stretch/>
        </p:blipFill>
        <p:spPr>
          <a:xfrm>
            <a:off x="7933893" y="2589364"/>
            <a:ext cx="4258107" cy="2236749"/>
          </a:xfrm>
          <a:prstGeom prst="rect">
            <a:avLst/>
          </a:prstGeom>
          <a:noFill/>
          <a:ln>
            <a:noFill/>
          </a:ln>
        </p:spPr>
      </p:pic>
      <p:pic>
        <p:nvPicPr>
          <p:cNvPr id="251" name="Google Shape;251;p8"/>
          <p:cNvPicPr preferRelativeResize="0"/>
          <p:nvPr/>
        </p:nvPicPr>
        <p:blipFill rotWithShape="1">
          <a:blip r:embed="rId6">
            <a:alphaModFix/>
          </a:blip>
          <a:srcRect b="0" l="0" r="0" t="0"/>
          <a:stretch/>
        </p:blipFill>
        <p:spPr>
          <a:xfrm>
            <a:off x="2232036" y="5855454"/>
            <a:ext cx="5881169" cy="566050"/>
          </a:xfrm>
          <a:prstGeom prst="rect">
            <a:avLst/>
          </a:prstGeom>
          <a:noFill/>
          <a:ln>
            <a:noFill/>
          </a:ln>
        </p:spPr>
      </p:pic>
      <p:sp>
        <p:nvSpPr>
          <p:cNvPr id="252" name="Google Shape;252;p8"/>
          <p:cNvSpPr txBox="1"/>
          <p:nvPr/>
        </p:nvSpPr>
        <p:spPr>
          <a:xfrm>
            <a:off x="1319134" y="3843396"/>
            <a:ext cx="18737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selenium</a:t>
            </a:r>
            <a:endParaRPr b="1" sz="1800">
              <a:solidFill>
                <a:schemeClr val="dk1"/>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9"/>
          <p:cNvPicPr preferRelativeResize="0"/>
          <p:nvPr/>
        </p:nvPicPr>
        <p:blipFill rotWithShape="1">
          <a:blip r:embed="rId3">
            <a:alphaModFix/>
          </a:blip>
          <a:srcRect b="0" l="0" r="0" t="0"/>
          <a:stretch/>
        </p:blipFill>
        <p:spPr>
          <a:xfrm>
            <a:off x="261257" y="159659"/>
            <a:ext cx="949376" cy="870856"/>
          </a:xfrm>
          <a:prstGeom prst="rect">
            <a:avLst/>
          </a:prstGeom>
          <a:noFill/>
          <a:ln>
            <a:noFill/>
          </a:ln>
        </p:spPr>
      </p:pic>
      <p:sp>
        <p:nvSpPr>
          <p:cNvPr id="259" name="Google Shape;259;p9"/>
          <p:cNvSpPr txBox="1"/>
          <p:nvPr/>
        </p:nvSpPr>
        <p:spPr>
          <a:xfrm>
            <a:off x="495188" y="333477"/>
            <a:ext cx="1031786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Data collection process : soup and retrieve ESG content</a:t>
            </a:r>
            <a:endParaRPr b="1" i="0" sz="2800" u="none" cap="none" strike="noStrike">
              <a:solidFill>
                <a:srgbClr val="FFFFFF"/>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2800"/>
              <a:buFont typeface="Calibri"/>
              <a:buNone/>
            </a:pPr>
            <a:r>
              <a:t/>
            </a:r>
            <a:endParaRPr b="1" i="0" sz="2800" u="none" cap="none" strike="noStrike">
              <a:solidFill>
                <a:srgbClr val="FFFFFF"/>
              </a:solidFill>
              <a:latin typeface="Microsoft Yahei"/>
              <a:ea typeface="Microsoft Yahei"/>
              <a:cs typeface="Microsoft Yahei"/>
              <a:sym typeface="Microsoft Yahei"/>
            </a:endParaRPr>
          </a:p>
        </p:txBody>
      </p:sp>
      <p:grpSp>
        <p:nvGrpSpPr>
          <p:cNvPr id="260" name="Google Shape;260;p9"/>
          <p:cNvGrpSpPr/>
          <p:nvPr/>
        </p:nvGrpSpPr>
        <p:grpSpPr>
          <a:xfrm>
            <a:off x="1888764" y="636008"/>
            <a:ext cx="9301162" cy="3657600"/>
            <a:chOff x="4546" y="0"/>
            <a:chExt cx="9301162" cy="3657600"/>
          </a:xfrm>
        </p:grpSpPr>
        <p:sp>
          <p:nvSpPr>
            <p:cNvPr id="261" name="Google Shape;261;p9"/>
            <p:cNvSpPr/>
            <p:nvPr/>
          </p:nvSpPr>
          <p:spPr>
            <a:xfrm>
              <a:off x="698269" y="0"/>
              <a:ext cx="7913716" cy="3657600"/>
            </a:xfrm>
            <a:prstGeom prst="rightArrow">
              <a:avLst>
                <a:gd fmla="val 50000" name="adj1"/>
                <a:gd fmla="val 50000" name="adj2"/>
              </a:avLst>
            </a:prstGeom>
            <a:solidFill>
              <a:srgbClr val="8FB3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4546" y="1097279"/>
              <a:ext cx="2809442" cy="1463040"/>
            </a:xfrm>
            <a:prstGeom prst="roundRect">
              <a:avLst>
                <a:gd fmla="val 16667" name="adj"/>
              </a:avLst>
            </a:prstGeom>
            <a:solidFill>
              <a:srgbClr val="04927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txBox="1"/>
            <p:nvPr/>
          </p:nvSpPr>
          <p:spPr>
            <a:xfrm>
              <a:off x="75966" y="1168699"/>
              <a:ext cx="2666602" cy="13202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Use request and beautiful soup to collect and soup report content</a:t>
              </a:r>
              <a:endParaRPr/>
            </a:p>
          </p:txBody>
        </p:sp>
        <p:sp>
          <p:nvSpPr>
            <p:cNvPr id="264" name="Google Shape;264;p9"/>
            <p:cNvSpPr/>
            <p:nvPr/>
          </p:nvSpPr>
          <p:spPr>
            <a:xfrm>
              <a:off x="3250406" y="1097279"/>
              <a:ext cx="2809442" cy="1463040"/>
            </a:xfrm>
            <a:prstGeom prst="roundRect">
              <a:avLst>
                <a:gd fmla="val 16667" name="adj"/>
              </a:avLst>
            </a:prstGeom>
            <a:solidFill>
              <a:srgbClr val="04927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txBox="1"/>
            <p:nvPr/>
          </p:nvSpPr>
          <p:spPr>
            <a:xfrm>
              <a:off x="3321826" y="1168699"/>
              <a:ext cx="2666602" cy="132020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Check if there is any words related to ESG in each sentence of financial report(We have built an ESG word dictionary that helps us to screen the words )</a:t>
              </a:r>
              <a:endParaRPr/>
            </a:p>
          </p:txBody>
        </p:sp>
        <p:sp>
          <p:nvSpPr>
            <p:cNvPr id="266" name="Google Shape;266;p9"/>
            <p:cNvSpPr/>
            <p:nvPr/>
          </p:nvSpPr>
          <p:spPr>
            <a:xfrm>
              <a:off x="6496266" y="1097279"/>
              <a:ext cx="2809442" cy="1463040"/>
            </a:xfrm>
            <a:prstGeom prst="roundRect">
              <a:avLst>
                <a:gd fmla="val 16667" name="adj"/>
              </a:avLst>
            </a:prstGeom>
            <a:solidFill>
              <a:srgbClr val="04927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txBox="1"/>
            <p:nvPr/>
          </p:nvSpPr>
          <p:spPr>
            <a:xfrm>
              <a:off x="6567686" y="1168699"/>
              <a:ext cx="2666602" cy="1320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If there is, we store this sentence to our ESG content dictionary for each company.</a:t>
              </a:r>
              <a:endParaRPr/>
            </a:p>
          </p:txBody>
        </p:sp>
      </p:grpSp>
      <p:sp>
        <p:nvSpPr>
          <p:cNvPr id="268" name="Google Shape;268;p9"/>
          <p:cNvSpPr txBox="1"/>
          <p:nvPr/>
        </p:nvSpPr>
        <p:spPr>
          <a:xfrm>
            <a:off x="2586903" y="3835968"/>
            <a:ext cx="6414655" cy="25237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2000"/>
              <a:buFont typeface="Arial"/>
              <a:buChar char="•"/>
            </a:pPr>
            <a:r>
              <a:rPr b="1" i="0" lang="en-US" sz="2000" u="none" cap="none" strike="noStrike">
                <a:solidFill>
                  <a:srgbClr val="595959"/>
                </a:solidFill>
                <a:latin typeface="Calibri"/>
                <a:ea typeface="Calibri"/>
                <a:cs typeface="Calibri"/>
                <a:sym typeface="Calibri"/>
              </a:rPr>
              <a:t>For data in Obris</a:t>
            </a:r>
            <a:r>
              <a:rPr b="0" i="0" lang="en-US" sz="2000" u="none" cap="none" strike="noStrike">
                <a:solidFill>
                  <a:srgbClr val="595959"/>
                </a:solidFill>
                <a:latin typeface="Calibri"/>
                <a:ea typeface="Calibri"/>
                <a:cs typeface="Calibri"/>
                <a:sym typeface="Calibri"/>
              </a:rPr>
              <a:t>, we collected financial data of 10529 companies in the US as of 2023 (we added filter conditions including public limited companies, with size classifications as very large, and are still active in the market).</a:t>
            </a:r>
            <a:endParaRPr/>
          </a:p>
          <a:p>
            <a:pPr indent="-285750" lvl="0" marL="285750" marR="0" rtl="0" algn="l">
              <a:lnSpc>
                <a:spcPct val="100000"/>
              </a:lnSpc>
              <a:spcBef>
                <a:spcPts val="0"/>
              </a:spcBef>
              <a:spcAft>
                <a:spcPts val="0"/>
              </a:spcAft>
              <a:buClr>
                <a:srgbClr val="595959"/>
              </a:buClr>
              <a:buSzPts val="2000"/>
              <a:buFont typeface="Arial"/>
              <a:buChar char="•"/>
            </a:pPr>
            <a:r>
              <a:rPr b="1" i="0" lang="en-US" sz="2000" u="none" cap="none" strike="noStrike">
                <a:solidFill>
                  <a:srgbClr val="595959"/>
                </a:solidFill>
                <a:latin typeface="Calibri"/>
                <a:ea typeface="Calibri"/>
                <a:cs typeface="Calibri"/>
                <a:sym typeface="Calibri"/>
              </a:rPr>
              <a:t>For ESG content in Edgar</a:t>
            </a:r>
            <a:r>
              <a:rPr b="0" i="0" lang="en-US" sz="2000" u="none" cap="none" strike="noStrike">
                <a:solidFill>
                  <a:srgbClr val="595959"/>
                </a:solidFill>
                <a:latin typeface="Calibri"/>
                <a:ea typeface="Calibri"/>
                <a:cs typeface="Calibri"/>
                <a:sym typeface="Calibri"/>
              </a:rPr>
              <a:t>, we finally collected data from 8517 companies that release financial reports last year. </a:t>
            </a:r>
            <a:endParaRPr b="0" i="0" sz="2000" u="none" cap="none" strike="noStrike">
              <a:solidFill>
                <a:srgbClr val="595959"/>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595959"/>
              </a:solidFill>
              <a:latin typeface="Calibri"/>
              <a:ea typeface="Calibri"/>
              <a:cs typeface="Calibri"/>
              <a:sym typeface="Calibri"/>
            </a:endParaRPr>
          </a:p>
        </p:txBody>
      </p:sp>
    </p:spTree>
  </p:cSld>
  <p:clrMapOvr>
    <a:masterClrMapping/>
  </p:clrMapOvr>
  <mc:AlternateContent>
    <mc:Choice Requires="p14">
      <p:transition spd="slow" p14:dur="30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2020-07-06T14:51:56Z</dcterms:created>
  <dc:creator>第一PPT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2052-2.4.0.3944</vt:lpwstr>
  </property>
</Properties>
</file>